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61" r:id="rId4"/>
    <p:sldId id="272" r:id="rId5"/>
    <p:sldId id="259" r:id="rId6"/>
    <p:sldId id="27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63" r:id="rId15"/>
    <p:sldId id="271" r:id="rId16"/>
  </p:sldIdLst>
  <p:sldSz cx="9144000" cy="6858000" type="screen4x3"/>
  <p:notesSz cx="6797675" cy="9926638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FFB"/>
    <a:srgbClr val="EBF6FF"/>
    <a:srgbClr val="F3FAFF"/>
    <a:srgbClr val="006600"/>
    <a:srgbClr val="008000"/>
    <a:srgbClr val="FF9933"/>
    <a:srgbClr val="6666FF"/>
    <a:srgbClr val="3366CC"/>
    <a:srgbClr val="0066CC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8130" autoAdjust="0"/>
    <p:restoredTop sz="94676" autoAdjust="0"/>
  </p:normalViewPr>
  <p:slideViewPr>
    <p:cSldViewPr>
      <p:cViewPr varScale="1">
        <p:scale>
          <a:sx n="70" d="100"/>
          <a:sy n="70" d="100"/>
        </p:scale>
        <p:origin x="74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A4DDA9-1052-488B-81F1-D91DEE609E86}" type="doc">
      <dgm:prSet loTypeId="urn:microsoft.com/office/officeart/2008/layout/PictureStrips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bg-BG"/>
        </a:p>
      </dgm:t>
    </dgm:pt>
    <dgm:pt modelId="{C85AAC02-0370-4D6F-8A51-023DF702A622}">
      <dgm:prSet phldrT="[Текст]" custT="1"/>
      <dgm:spPr/>
      <dgm:t>
        <a:bodyPr/>
        <a:lstStyle/>
        <a:p>
          <a:pPr algn="r"/>
          <a:r>
            <a:rPr lang="bg-BG" sz="2600" dirty="0" smtClean="0"/>
            <a:t>Отворени процедури за прием на проекти</a:t>
          </a:r>
          <a:endParaRPr lang="bg-BG" sz="2600" dirty="0"/>
        </a:p>
      </dgm:t>
    </dgm:pt>
    <dgm:pt modelId="{259CB765-2540-49F8-A5DF-DA097C1B1AE6}" type="parTrans" cxnId="{F8FD7502-827C-4B2C-BE36-620AD76EDB8F}">
      <dgm:prSet/>
      <dgm:spPr/>
      <dgm:t>
        <a:bodyPr/>
        <a:lstStyle/>
        <a:p>
          <a:endParaRPr lang="bg-BG"/>
        </a:p>
      </dgm:t>
    </dgm:pt>
    <dgm:pt modelId="{E4537ED8-559A-44A0-9F4D-9C2F98F781F4}" type="sibTrans" cxnId="{F8FD7502-827C-4B2C-BE36-620AD76EDB8F}">
      <dgm:prSet/>
      <dgm:spPr/>
      <dgm:t>
        <a:bodyPr/>
        <a:lstStyle/>
        <a:p>
          <a:endParaRPr lang="bg-BG"/>
        </a:p>
      </dgm:t>
    </dgm:pt>
    <dgm:pt modelId="{C625893A-BECB-406B-9896-4BB445C0B9CB}">
      <dgm:prSet phldrT="[Текст]" custT="1"/>
      <dgm:spPr/>
      <dgm:t>
        <a:bodyPr/>
        <a:lstStyle/>
        <a:p>
          <a:pPr algn="r"/>
          <a:r>
            <a:rPr lang="bg-BG" sz="2400" dirty="0" smtClean="0"/>
            <a:t>Допустими за финансиране кандидати, дейности и разходи</a:t>
          </a:r>
          <a:endParaRPr lang="bg-BG" sz="1900" dirty="0"/>
        </a:p>
      </dgm:t>
    </dgm:pt>
    <dgm:pt modelId="{80C9A239-DAB6-4E68-9231-CBC792052BC9}" type="parTrans" cxnId="{154A3C25-C403-4725-B3D6-8F0E6DA11657}">
      <dgm:prSet/>
      <dgm:spPr/>
      <dgm:t>
        <a:bodyPr/>
        <a:lstStyle/>
        <a:p>
          <a:endParaRPr lang="bg-BG"/>
        </a:p>
      </dgm:t>
    </dgm:pt>
    <dgm:pt modelId="{237BDF52-F078-46FB-A9A5-9275584287CC}" type="sibTrans" cxnId="{154A3C25-C403-4725-B3D6-8F0E6DA11657}">
      <dgm:prSet/>
      <dgm:spPr/>
      <dgm:t>
        <a:bodyPr/>
        <a:lstStyle/>
        <a:p>
          <a:endParaRPr lang="bg-BG"/>
        </a:p>
      </dgm:t>
    </dgm:pt>
    <dgm:pt modelId="{9A6C802E-D1A6-4C97-AF3F-F34C3F32B429}">
      <dgm:prSet phldrT="[Текст]" custT="1"/>
      <dgm:spPr/>
      <dgm:t>
        <a:bodyPr/>
        <a:lstStyle/>
        <a:p>
          <a:r>
            <a:rPr lang="bg-BG" sz="2400" b="1" dirty="0" smtClean="0">
              <a:solidFill>
                <a:srgbClr val="FF0000"/>
              </a:solidFill>
            </a:rPr>
            <a:t>Идея !!!</a:t>
          </a:r>
        </a:p>
        <a:p>
          <a:r>
            <a:rPr lang="bg-BG" sz="2400" b="1" dirty="0" smtClean="0">
              <a:solidFill>
                <a:srgbClr val="FF0000"/>
              </a:solidFill>
            </a:rPr>
            <a:t>Кандидатстване ?!</a:t>
          </a:r>
        </a:p>
        <a:p>
          <a:r>
            <a:rPr lang="bg-BG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Къде и как ??</a:t>
          </a:r>
          <a:endParaRPr lang="bg-BG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A8582C-2D2D-4537-A50A-6BAB2DF9602A}" type="parTrans" cxnId="{C1B74730-7F8C-444E-A96B-18B3F0E583EC}">
      <dgm:prSet/>
      <dgm:spPr/>
      <dgm:t>
        <a:bodyPr/>
        <a:lstStyle/>
        <a:p>
          <a:endParaRPr lang="bg-BG"/>
        </a:p>
      </dgm:t>
    </dgm:pt>
    <dgm:pt modelId="{C76004C8-883E-479E-8E73-C19C63689896}" type="sibTrans" cxnId="{C1B74730-7F8C-444E-A96B-18B3F0E583EC}">
      <dgm:prSet/>
      <dgm:spPr/>
      <dgm:t>
        <a:bodyPr/>
        <a:lstStyle/>
        <a:p>
          <a:endParaRPr lang="bg-BG"/>
        </a:p>
      </dgm:t>
    </dgm:pt>
    <dgm:pt modelId="{348BCAB5-93C7-4F04-8B42-3C545314451D}" type="pres">
      <dgm:prSet presAssocID="{25A4DDA9-1052-488B-81F1-D91DEE609E8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6DAB7388-B991-469F-A2ED-F1E0B48ED9D0}" type="pres">
      <dgm:prSet presAssocID="{C85AAC02-0370-4D6F-8A51-023DF702A622}" presName="composite" presStyleCnt="0"/>
      <dgm:spPr/>
    </dgm:pt>
    <dgm:pt modelId="{03D195DB-4B1C-4410-A7C0-087832412112}" type="pres">
      <dgm:prSet presAssocID="{C85AAC02-0370-4D6F-8A51-023DF702A622}" presName="rect1" presStyleLbl="trAlignAcc1" presStyleIdx="0" presStyleCnt="3" custScaleX="74623" custScaleY="112976" custLinFactNeighborX="-5339" custLinFactNeighborY="-3558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4738AB2-70A1-4C94-9D0B-E0C580516122}" type="pres">
      <dgm:prSet presAssocID="{C85AAC02-0370-4D6F-8A51-023DF702A622}" presName="rect2" presStyleLbl="fgImgPlace1" presStyleIdx="0" presStyleCnt="3" custLinFactNeighborX="20430" custLinFactNeighborY="-247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bg-BG"/>
        </a:p>
      </dgm:t>
    </dgm:pt>
    <dgm:pt modelId="{A8F8C4F9-5C89-427F-AB04-0FC1BE81EF8C}" type="pres">
      <dgm:prSet presAssocID="{E4537ED8-559A-44A0-9F4D-9C2F98F781F4}" presName="sibTrans" presStyleCnt="0"/>
      <dgm:spPr/>
    </dgm:pt>
    <dgm:pt modelId="{0179446C-6ACA-48B7-AA82-8762050A1E9A}" type="pres">
      <dgm:prSet presAssocID="{C625893A-BECB-406B-9896-4BB445C0B9CB}" presName="composite" presStyleCnt="0"/>
      <dgm:spPr/>
    </dgm:pt>
    <dgm:pt modelId="{68B4E0D6-BA16-4D29-A75A-3AA1FF498221}" type="pres">
      <dgm:prSet presAssocID="{C625893A-BECB-406B-9896-4BB445C0B9CB}" presName="rect1" presStyleLbl="trAlignAcc1" presStyleIdx="1" presStyleCnt="3" custScaleX="12091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62054CA7-8ED6-42CA-B181-BD61294AD62F}" type="pres">
      <dgm:prSet presAssocID="{C625893A-BECB-406B-9896-4BB445C0B9CB}" presName="rect2" presStyleLbl="fgImgPlace1" presStyleIdx="1" presStyleCnt="3" custScaleX="105494" custLinFactNeighborX="-38667" custLinFactNeighborY="-247"/>
      <dgm:spPr>
        <a:solidFill>
          <a:srgbClr val="FFC000"/>
        </a:solidFill>
      </dgm:spPr>
      <dgm:t>
        <a:bodyPr/>
        <a:lstStyle/>
        <a:p>
          <a:endParaRPr lang="bg-BG"/>
        </a:p>
      </dgm:t>
    </dgm:pt>
    <dgm:pt modelId="{4D98C56B-6C81-4D4B-A16D-ED9D4B0BFAE3}" type="pres">
      <dgm:prSet presAssocID="{237BDF52-F078-46FB-A9A5-9275584287CC}" presName="sibTrans" presStyleCnt="0"/>
      <dgm:spPr/>
    </dgm:pt>
    <dgm:pt modelId="{81C036BB-746E-460B-BCAA-9581CCE4FF19}" type="pres">
      <dgm:prSet presAssocID="{9A6C802E-D1A6-4C97-AF3F-F34C3F32B429}" presName="composite" presStyleCnt="0"/>
      <dgm:spPr/>
    </dgm:pt>
    <dgm:pt modelId="{91A37053-D047-4CC9-87C8-1317993B3C8B}" type="pres">
      <dgm:prSet presAssocID="{9A6C802E-D1A6-4C97-AF3F-F34C3F32B429}" presName="rect1" presStyleLbl="trAlignAcc1" presStyleIdx="2" presStyleCnt="3" custLinFactNeighborX="-1761" custLinFactNeighborY="-129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7B83AB42-7D63-408A-A28F-09475C61D7B9}" type="pres">
      <dgm:prSet presAssocID="{9A6C802E-D1A6-4C97-AF3F-F34C3F32B429}" presName="rect2" presStyleLbl="fgImgPlace1" presStyleIdx="2" presStyleCnt="3"/>
      <dgm:spPr>
        <a:solidFill>
          <a:schemeClr val="accent6">
            <a:lumMod val="60000"/>
            <a:lumOff val="40000"/>
          </a:schemeClr>
        </a:solidFill>
        <a:ln>
          <a:solidFill>
            <a:srgbClr val="FF9933"/>
          </a:solidFill>
        </a:ln>
      </dgm:spPr>
      <dgm:t>
        <a:bodyPr/>
        <a:lstStyle/>
        <a:p>
          <a:endParaRPr lang="bg-BG"/>
        </a:p>
      </dgm:t>
    </dgm:pt>
  </dgm:ptLst>
  <dgm:cxnLst>
    <dgm:cxn modelId="{F8FD7502-827C-4B2C-BE36-620AD76EDB8F}" srcId="{25A4DDA9-1052-488B-81F1-D91DEE609E86}" destId="{C85AAC02-0370-4D6F-8A51-023DF702A622}" srcOrd="0" destOrd="0" parTransId="{259CB765-2540-49F8-A5DF-DA097C1B1AE6}" sibTransId="{E4537ED8-559A-44A0-9F4D-9C2F98F781F4}"/>
    <dgm:cxn modelId="{154A3C25-C403-4725-B3D6-8F0E6DA11657}" srcId="{25A4DDA9-1052-488B-81F1-D91DEE609E86}" destId="{C625893A-BECB-406B-9896-4BB445C0B9CB}" srcOrd="1" destOrd="0" parTransId="{80C9A239-DAB6-4E68-9231-CBC792052BC9}" sibTransId="{237BDF52-F078-46FB-A9A5-9275584287CC}"/>
    <dgm:cxn modelId="{C3ED288C-A61B-4DC3-A517-119658FF714C}" type="presOf" srcId="{9A6C802E-D1A6-4C97-AF3F-F34C3F32B429}" destId="{91A37053-D047-4CC9-87C8-1317993B3C8B}" srcOrd="0" destOrd="0" presId="urn:microsoft.com/office/officeart/2008/layout/PictureStrips"/>
    <dgm:cxn modelId="{33C9A471-1AF3-4C66-85F2-75D87E38B8D5}" type="presOf" srcId="{C625893A-BECB-406B-9896-4BB445C0B9CB}" destId="{68B4E0D6-BA16-4D29-A75A-3AA1FF498221}" srcOrd="0" destOrd="0" presId="urn:microsoft.com/office/officeart/2008/layout/PictureStrips"/>
    <dgm:cxn modelId="{7BD984DB-257F-4875-A034-4AD84A39B334}" type="presOf" srcId="{C85AAC02-0370-4D6F-8A51-023DF702A622}" destId="{03D195DB-4B1C-4410-A7C0-087832412112}" srcOrd="0" destOrd="0" presId="urn:microsoft.com/office/officeart/2008/layout/PictureStrips"/>
    <dgm:cxn modelId="{B556C65E-271D-4217-9950-CEDBE0DE8BD3}" type="presOf" srcId="{25A4DDA9-1052-488B-81F1-D91DEE609E86}" destId="{348BCAB5-93C7-4F04-8B42-3C545314451D}" srcOrd="0" destOrd="0" presId="urn:microsoft.com/office/officeart/2008/layout/PictureStrips"/>
    <dgm:cxn modelId="{C1B74730-7F8C-444E-A96B-18B3F0E583EC}" srcId="{25A4DDA9-1052-488B-81F1-D91DEE609E86}" destId="{9A6C802E-D1A6-4C97-AF3F-F34C3F32B429}" srcOrd="2" destOrd="0" parTransId="{04A8582C-2D2D-4537-A50A-6BAB2DF9602A}" sibTransId="{C76004C8-883E-479E-8E73-C19C63689896}"/>
    <dgm:cxn modelId="{FAE3439E-28F1-4FF2-B344-56C9EFE65C42}" type="presParOf" srcId="{348BCAB5-93C7-4F04-8B42-3C545314451D}" destId="{6DAB7388-B991-469F-A2ED-F1E0B48ED9D0}" srcOrd="0" destOrd="0" presId="urn:microsoft.com/office/officeart/2008/layout/PictureStrips"/>
    <dgm:cxn modelId="{452423DC-8940-461C-A268-8F41A59428AD}" type="presParOf" srcId="{6DAB7388-B991-469F-A2ED-F1E0B48ED9D0}" destId="{03D195DB-4B1C-4410-A7C0-087832412112}" srcOrd="0" destOrd="0" presId="urn:microsoft.com/office/officeart/2008/layout/PictureStrips"/>
    <dgm:cxn modelId="{A59A43BA-0ECB-42A0-AAE2-448BC385B169}" type="presParOf" srcId="{6DAB7388-B991-469F-A2ED-F1E0B48ED9D0}" destId="{E4738AB2-70A1-4C94-9D0B-E0C580516122}" srcOrd="1" destOrd="0" presId="urn:microsoft.com/office/officeart/2008/layout/PictureStrips"/>
    <dgm:cxn modelId="{E3C96BAF-3559-48C6-8B13-E34F96C6479E}" type="presParOf" srcId="{348BCAB5-93C7-4F04-8B42-3C545314451D}" destId="{A8F8C4F9-5C89-427F-AB04-0FC1BE81EF8C}" srcOrd="1" destOrd="0" presId="urn:microsoft.com/office/officeart/2008/layout/PictureStrips"/>
    <dgm:cxn modelId="{16E1B856-656D-4ABA-905B-FE3715CD66CC}" type="presParOf" srcId="{348BCAB5-93C7-4F04-8B42-3C545314451D}" destId="{0179446C-6ACA-48B7-AA82-8762050A1E9A}" srcOrd="2" destOrd="0" presId="urn:microsoft.com/office/officeart/2008/layout/PictureStrips"/>
    <dgm:cxn modelId="{5A044255-678A-4AAA-93B3-C721D23D570A}" type="presParOf" srcId="{0179446C-6ACA-48B7-AA82-8762050A1E9A}" destId="{68B4E0D6-BA16-4D29-A75A-3AA1FF498221}" srcOrd="0" destOrd="0" presId="urn:microsoft.com/office/officeart/2008/layout/PictureStrips"/>
    <dgm:cxn modelId="{5FD1EB5A-03FE-4E25-AF2C-3153CF3FDEED}" type="presParOf" srcId="{0179446C-6ACA-48B7-AA82-8762050A1E9A}" destId="{62054CA7-8ED6-42CA-B181-BD61294AD62F}" srcOrd="1" destOrd="0" presId="urn:microsoft.com/office/officeart/2008/layout/PictureStrips"/>
    <dgm:cxn modelId="{70D2C6D0-5D82-4D71-B8D7-DCA4960C58C6}" type="presParOf" srcId="{348BCAB5-93C7-4F04-8B42-3C545314451D}" destId="{4D98C56B-6C81-4D4B-A16D-ED9D4B0BFAE3}" srcOrd="3" destOrd="0" presId="urn:microsoft.com/office/officeart/2008/layout/PictureStrips"/>
    <dgm:cxn modelId="{6CD635E9-09F1-4B2C-9035-366B34943669}" type="presParOf" srcId="{348BCAB5-93C7-4F04-8B42-3C545314451D}" destId="{81C036BB-746E-460B-BCAA-9581CCE4FF19}" srcOrd="4" destOrd="0" presId="urn:microsoft.com/office/officeart/2008/layout/PictureStrips"/>
    <dgm:cxn modelId="{CE2B8A2A-3011-4381-B916-AEDB779BC538}" type="presParOf" srcId="{81C036BB-746E-460B-BCAA-9581CCE4FF19}" destId="{91A37053-D047-4CC9-87C8-1317993B3C8B}" srcOrd="0" destOrd="0" presId="urn:microsoft.com/office/officeart/2008/layout/PictureStrips"/>
    <dgm:cxn modelId="{D1A5CED6-FC66-4531-A701-35B0D9F5850F}" type="presParOf" srcId="{81C036BB-746E-460B-BCAA-9581CCE4FF19}" destId="{7B83AB42-7D63-408A-A28F-09475C61D7B9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D195DB-4B1C-4410-A7C0-087832412112}">
      <dsp:nvSpPr>
        <dsp:cNvPr id="0" name=""/>
        <dsp:cNvSpPr/>
      </dsp:nvSpPr>
      <dsp:spPr>
        <a:xfrm>
          <a:off x="476865" y="229519"/>
          <a:ext cx="3079270" cy="145683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3429" tIns="99060" rIns="99060" bIns="99060" numCol="1" spcCol="1270" anchor="ctr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600" kern="1200" dirty="0" smtClean="0"/>
            <a:t>Отворени процедури за прием на проекти</a:t>
          </a:r>
          <a:endParaRPr lang="bg-BG" sz="2600" kern="1200" dirty="0"/>
        </a:p>
      </dsp:txBody>
      <dsp:txXfrm>
        <a:off x="476865" y="229519"/>
        <a:ext cx="3079270" cy="1456838"/>
      </dsp:txXfrm>
    </dsp:sp>
    <dsp:sp modelId="{E4738AB2-70A1-4C94-9D0B-E0C580516122}">
      <dsp:nvSpPr>
        <dsp:cNvPr id="0" name=""/>
        <dsp:cNvSpPr/>
      </dsp:nvSpPr>
      <dsp:spPr>
        <a:xfrm>
          <a:off x="186071" y="169457"/>
          <a:ext cx="902657" cy="1353986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8B4E0D6-BA16-4D29-A75A-3AA1FF498221}">
      <dsp:nvSpPr>
        <dsp:cNvPr id="0" name=""/>
        <dsp:cNvSpPr/>
      </dsp:nvSpPr>
      <dsp:spPr>
        <a:xfrm>
          <a:off x="3946147" y="400895"/>
          <a:ext cx="4989315" cy="128951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3429" tIns="91440" rIns="91440" bIns="9144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kern="1200" dirty="0" smtClean="0"/>
            <a:t>Допустими за финансиране кандидати, дейности и разходи</a:t>
          </a:r>
          <a:endParaRPr lang="bg-BG" sz="1900" kern="1200" dirty="0"/>
        </a:p>
      </dsp:txBody>
      <dsp:txXfrm>
        <a:off x="3946147" y="400895"/>
        <a:ext cx="4989315" cy="1289511"/>
      </dsp:txXfrm>
    </dsp:sp>
    <dsp:sp modelId="{62054CA7-8ED6-42CA-B181-BD61294AD62F}">
      <dsp:nvSpPr>
        <dsp:cNvPr id="0" name=""/>
        <dsp:cNvSpPr/>
      </dsp:nvSpPr>
      <dsp:spPr>
        <a:xfrm>
          <a:off x="3831825" y="211288"/>
          <a:ext cx="952249" cy="1353986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1A37053-D047-4CC9-87C8-1317993B3C8B}">
      <dsp:nvSpPr>
        <dsp:cNvPr id="0" name=""/>
        <dsp:cNvSpPr/>
      </dsp:nvSpPr>
      <dsp:spPr>
        <a:xfrm>
          <a:off x="2418643" y="2049431"/>
          <a:ext cx="4126436" cy="128951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3429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>
              <a:solidFill>
                <a:srgbClr val="FF0000"/>
              </a:solidFill>
            </a:rPr>
            <a:t>Идея !!!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>
              <a:solidFill>
                <a:srgbClr val="FF0000"/>
              </a:solidFill>
            </a:rPr>
            <a:t>Кандидатстване ?!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Къде и как ??</a:t>
          </a:r>
          <a:endParaRPr lang="bg-BG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18643" y="2049431"/>
        <a:ext cx="4126436" cy="1289511"/>
      </dsp:txXfrm>
    </dsp:sp>
    <dsp:sp modelId="{7B83AB42-7D63-408A-A28F-09475C61D7B9}">
      <dsp:nvSpPr>
        <dsp:cNvPr id="0" name=""/>
        <dsp:cNvSpPr/>
      </dsp:nvSpPr>
      <dsp:spPr>
        <a:xfrm>
          <a:off x="2319374" y="1879816"/>
          <a:ext cx="902657" cy="1353986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solidFill>
            <a:srgbClr val="FF9933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6BE7B-318E-4BA3-8C6B-E9147BC6484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9051778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BC8880-D81C-4749-97F6-11BE20E93F2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1125621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BC8880-D81C-4749-97F6-11BE20E93F26}" type="slidenum">
              <a:rPr lang="bg-BG" smtClean="0"/>
              <a:t>2</a:t>
            </a:fld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92479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BC8880-D81C-4749-97F6-11BE20E93F26}" type="slidenum">
              <a:rPr lang="bg-BG" smtClean="0"/>
              <a:t>13</a:t>
            </a:fld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3438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8BF6D-9959-4692-8A01-D67B81C22DF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99428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ACC38-4FDC-4B03-B5C0-C076330A00A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727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C634F-8AA0-48F3-ACD5-43D24ACC5F8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33201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9CEC6C-3C7D-4137-BB4E-264B9798FA8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6648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E6E22B-4D52-4760-AF81-54AF6F3B22A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2441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AF448-3BD6-4BAD-84FE-10047081533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5704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AB53B-2BE2-4CF1-99D2-942311D6F4B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36257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8C18D6-1B74-4FAD-BDD5-440DD4682CC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2513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0860BD-53C5-49C4-A41A-4353E6F99F1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1369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FF0FB1-E212-4C42-86BD-CA48E25E776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469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26001-DDCE-4F94-B4DE-94184C9CB82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7113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0"/>
            <a:r>
              <a:rPr lang="zh-CN" altLang="en-US" smtClean="0"/>
              <a:t>第三级</a:t>
            </a:r>
          </a:p>
          <a:p>
            <a:pPr lvl="1"/>
            <a:r>
              <a:rPr lang="zh-CN" altLang="en-US" smtClean="0"/>
              <a:t>第四级</a:t>
            </a:r>
          </a:p>
          <a:p>
            <a:pPr lvl="2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749D818-55DB-4335-90F9-EF26983579C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1.xml"/><Relationship Id="rId12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1.xml"/><Relationship Id="rId11" Type="http://schemas.openxmlformats.org/officeDocument/2006/relationships/image" Target="../media/image3.jpeg"/><Relationship Id="rId5" Type="http://schemas.openxmlformats.org/officeDocument/2006/relationships/image" Target="../media/image5.pn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.png"/><Relationship Id="rId7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hyperlink" Target="http://www.mig-bsl.com/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787121"/>
            <a:ext cx="9085880" cy="1035496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86222" y="2852936"/>
            <a:ext cx="874846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ctr">
              <a:spcBef>
                <a:spcPct val="20000"/>
              </a:spcBef>
              <a:defRPr kumimoji="1"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algn="ctr">
              <a:spcBef>
                <a:spcPct val="20000"/>
              </a:spcBef>
              <a:defRPr kumimoji="1"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algn="ctr">
              <a:spcBef>
                <a:spcPct val="2000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algn="ctr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algn="ctr">
              <a:spcBef>
                <a:spcPct val="20000"/>
              </a:spcBef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lang="ru-RU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ИНФОРМАЦИОННА СРЕЩА </a:t>
            </a:r>
          </a:p>
          <a:p>
            <a:r>
              <a:rPr lang="ru-RU" altLang="zh-CN" sz="23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ОТВОРЕНИ ПРОЦЕДУРИ ЗА ПРИЕМ НА ПРОЕКТИ ПО МЕРКИ ОТ СТРАТЕГИЯТА ЗА ВОМР</a:t>
            </a:r>
            <a:r>
              <a:rPr lang="ru-RU" sz="23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3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3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МИГ </a:t>
            </a:r>
            <a:r>
              <a:rPr lang="ru-RU" sz="23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БЯЛА СЛАТИНА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bg-BG" altLang="zh-CN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ГР. </a:t>
            </a:r>
            <a:r>
              <a:rPr lang="bg-BG" altLang="zh-CN" sz="2400" u="sng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БЯЛА СЛАТИНА– 15.07.2019 </a:t>
            </a:r>
            <a:r>
              <a:rPr lang="bg-BG" altLang="zh-CN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</a:t>
            </a:r>
            <a:r>
              <a:rPr lang="bg-BG" altLang="zh-CN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g-BG" altLang="zh-CN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40" y="258990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" y="262703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52730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583" y="138527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117" y="258990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5902" y="1340767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accent4">
                    <a:lumMod val="85000"/>
                    <a:lumOff val="15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accent4">
                    <a:lumMod val="85000"/>
                    <a:lumOff val="15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accent4">
                    <a:lumMod val="85000"/>
                    <a:lumOff val="15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accent4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30" y="98203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1" y="116632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8203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251520" y="1383795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822504"/>
            <a:ext cx="9085880" cy="1035496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251520" y="1691572"/>
            <a:ext cx="8834360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bg-BG" altLang="zh-CN" sz="2300" b="1" dirty="0" smtClean="0">
                <a:ln w="11430"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ТЕМИ НА ИНФОРМАЦИОННАТА СРЕЩА:</a:t>
            </a:r>
            <a:endParaRPr lang="zh-CN" altLang="en-US" sz="2300" b="1" dirty="0">
              <a:ln w="11430">
                <a:solidFill>
                  <a:schemeClr val="bg1">
                    <a:lumMod val="65000"/>
                  </a:schemeClr>
                </a:solidFill>
              </a:ln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Диаграма 4"/>
          <p:cNvGraphicFramePr/>
          <p:nvPr>
            <p:extLst>
              <p:ext uri="{D42A27DB-BD31-4B8C-83A1-F6EECF244321}">
                <p14:modId xmlns:p14="http://schemas.microsoft.com/office/powerpoint/2010/main" val="1206762357"/>
              </p:ext>
            </p:extLst>
          </p:nvPr>
        </p:nvGraphicFramePr>
        <p:xfrm>
          <a:off x="13341" y="2348880"/>
          <a:ext cx="8937121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2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536" y="42143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04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60" y="53131"/>
            <a:ext cx="809740" cy="80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37" y="53131"/>
            <a:ext cx="919520" cy="78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286" y="53131"/>
            <a:ext cx="3006080" cy="785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Правоъгълник 33"/>
          <p:cNvSpPr/>
          <p:nvPr/>
        </p:nvSpPr>
        <p:spPr>
          <a:xfrm>
            <a:off x="-66278" y="1065952"/>
            <a:ext cx="9217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Европейският 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земеделски фонд за развитие на селските райони: Европа инвестира в селските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райони</a:t>
            </a:r>
            <a:endParaRPr lang="bg-BG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29766" y="5949280"/>
            <a:ext cx="9144000" cy="1008112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tx1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tx1"/>
                </a:solidFill>
              </a:rPr>
              <a:t> №</a:t>
            </a:r>
            <a:r>
              <a:rPr lang="ru-RU" altLang="zh-CN" sz="900" b="1" i="1" dirty="0">
                <a:solidFill>
                  <a:schemeClr val="tx1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tx1"/>
                </a:solidFill>
              </a:rPr>
              <a:t> „</a:t>
            </a:r>
            <a:r>
              <a:rPr lang="ru-RU" altLang="zh-CN" sz="900" b="1" i="1" dirty="0">
                <a:solidFill>
                  <a:schemeClr val="tx1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tx1"/>
                </a:solidFill>
              </a:rPr>
              <a:t>МИГ  </a:t>
            </a:r>
            <a:r>
              <a:rPr lang="ru-RU" altLang="zh-CN" sz="900" b="1" i="1" dirty="0">
                <a:solidFill>
                  <a:schemeClr val="tx1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tx1"/>
              </a:solidFill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-43546" y="1373729"/>
            <a:ext cx="90345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МЕРКИ ОТ СТРАТЕГИЯТА ЗА ВОМР НА ТЕРИТОРИЯТА НА ОБЩИНА БЯЛА СЛАТИНА</a:t>
            </a:r>
            <a:endParaRPr lang="bg-BG" sz="1600" b="1" dirty="0"/>
          </a:p>
        </p:txBody>
      </p:sp>
      <p:sp>
        <p:nvSpPr>
          <p:cNvPr id="2" name="Изнесено означение 3 (без рамка) 1"/>
          <p:cNvSpPr/>
          <p:nvPr/>
        </p:nvSpPr>
        <p:spPr bwMode="auto">
          <a:xfrm>
            <a:off x="307132" y="1837382"/>
            <a:ext cx="1024508" cy="295474"/>
          </a:xfrm>
          <a:prstGeom prst="callout3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bg-BG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</a:rPr>
              <a:t>Мярка 1.1</a:t>
            </a:r>
          </a:p>
        </p:txBody>
      </p:sp>
      <p:sp>
        <p:nvSpPr>
          <p:cNvPr id="14" name="Изнесено означение 3 (без рамка) 13"/>
          <p:cNvSpPr/>
          <p:nvPr/>
        </p:nvSpPr>
        <p:spPr bwMode="auto">
          <a:xfrm>
            <a:off x="324372" y="2461974"/>
            <a:ext cx="1024508" cy="295474"/>
          </a:xfrm>
          <a:prstGeom prst="callout3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bg-BG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</a:rPr>
              <a:t>Мярка 4.1</a:t>
            </a:r>
          </a:p>
        </p:txBody>
      </p:sp>
      <p:sp>
        <p:nvSpPr>
          <p:cNvPr id="15" name="Изнесено означение 3 (без рамка) 14"/>
          <p:cNvSpPr/>
          <p:nvPr/>
        </p:nvSpPr>
        <p:spPr bwMode="auto">
          <a:xfrm>
            <a:off x="306329" y="3060385"/>
            <a:ext cx="1024508" cy="295474"/>
          </a:xfrm>
          <a:prstGeom prst="callout3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bg-BG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</a:rPr>
              <a:t>Мярка 4.2</a:t>
            </a:r>
          </a:p>
        </p:txBody>
      </p:sp>
      <p:sp>
        <p:nvSpPr>
          <p:cNvPr id="16" name="Изнесено означение 3 (без рамка) 15"/>
          <p:cNvSpPr/>
          <p:nvPr/>
        </p:nvSpPr>
        <p:spPr bwMode="auto">
          <a:xfrm>
            <a:off x="307132" y="3665784"/>
            <a:ext cx="1024508" cy="295474"/>
          </a:xfrm>
          <a:prstGeom prst="callout3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bg-BG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</a:rPr>
              <a:t>Мярка 6.4</a:t>
            </a:r>
          </a:p>
        </p:txBody>
      </p:sp>
      <p:sp>
        <p:nvSpPr>
          <p:cNvPr id="17" name="Изнесено означение 3 (без рамка) 16"/>
          <p:cNvSpPr/>
          <p:nvPr/>
        </p:nvSpPr>
        <p:spPr bwMode="auto">
          <a:xfrm>
            <a:off x="306329" y="4209223"/>
            <a:ext cx="1024508" cy="295474"/>
          </a:xfrm>
          <a:prstGeom prst="callout3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bg-BG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</a:rPr>
              <a:t>Мярка 7.2</a:t>
            </a:r>
          </a:p>
        </p:txBody>
      </p:sp>
      <p:sp>
        <p:nvSpPr>
          <p:cNvPr id="18" name="Изнесено означение 3 (без рамка) 17"/>
          <p:cNvSpPr/>
          <p:nvPr/>
        </p:nvSpPr>
        <p:spPr bwMode="auto">
          <a:xfrm>
            <a:off x="307132" y="4869160"/>
            <a:ext cx="1024508" cy="295474"/>
          </a:xfrm>
          <a:prstGeom prst="callout3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bg-BG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</a:rPr>
              <a:t>Мярка 7.6</a:t>
            </a:r>
          </a:p>
        </p:txBody>
      </p:sp>
      <p:sp>
        <p:nvSpPr>
          <p:cNvPr id="19" name="Изнесено означение 3 (без рамка) 18"/>
          <p:cNvSpPr/>
          <p:nvPr/>
        </p:nvSpPr>
        <p:spPr bwMode="auto">
          <a:xfrm>
            <a:off x="306329" y="5517232"/>
            <a:ext cx="1024508" cy="295474"/>
          </a:xfrm>
          <a:prstGeom prst="callout3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bg-BG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</a:rPr>
              <a:t>Мярка 2.2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1446254" y="2425045"/>
            <a:ext cx="5742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Подкрепа за инвестиции в земеделски стопанства</a:t>
            </a:r>
            <a:endParaRPr lang="bg-BG" sz="18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1428437" y="3023456"/>
            <a:ext cx="7412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Инвестиции в преработка/маркетинг на селскостопански продукти</a:t>
            </a:r>
          </a:p>
        </p:txBody>
      </p:sp>
      <p:sp>
        <p:nvSpPr>
          <p:cNvPr id="22" name="Правоъгълник 21"/>
          <p:cNvSpPr/>
          <p:nvPr/>
        </p:nvSpPr>
        <p:spPr>
          <a:xfrm>
            <a:off x="1446254" y="1800453"/>
            <a:ext cx="7412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Професионално обучение и придобиване на умения</a:t>
            </a:r>
          </a:p>
        </p:txBody>
      </p:sp>
      <p:sp>
        <p:nvSpPr>
          <p:cNvPr id="23" name="Правоъгълник 22"/>
          <p:cNvSpPr/>
          <p:nvPr/>
        </p:nvSpPr>
        <p:spPr>
          <a:xfrm>
            <a:off x="1428437" y="3632008"/>
            <a:ext cx="7412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Инвестиции в подкрепа на неземеделски дейности</a:t>
            </a:r>
          </a:p>
        </p:txBody>
      </p:sp>
      <p:sp>
        <p:nvSpPr>
          <p:cNvPr id="24" name="Правоъгълник 23"/>
          <p:cNvSpPr/>
          <p:nvPr/>
        </p:nvSpPr>
        <p:spPr>
          <a:xfrm>
            <a:off x="1443319" y="4110495"/>
            <a:ext cx="7412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Инвестиции в създаването, подобряването или разширяването на </a:t>
            </a:r>
            <a:r>
              <a:rPr lang="ru-RU" sz="18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всички видове </a:t>
            </a:r>
            <a:r>
              <a:rPr lang="ru-RU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малка по мащаби инфраструктура</a:t>
            </a:r>
          </a:p>
        </p:txBody>
      </p:sp>
      <p:sp>
        <p:nvSpPr>
          <p:cNvPr id="25" name="Правоъгълник 24"/>
          <p:cNvSpPr/>
          <p:nvPr/>
        </p:nvSpPr>
        <p:spPr>
          <a:xfrm>
            <a:off x="1452046" y="4832231"/>
            <a:ext cx="7412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Проучвания и инвестиции, свързани с поддържане, възстановяване и</a:t>
            </a:r>
          </a:p>
          <a:p>
            <a:r>
              <a:rPr lang="ru-RU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подобряване на културното и природното наследство на селата</a:t>
            </a:r>
          </a:p>
        </p:txBody>
      </p:sp>
      <p:sp>
        <p:nvSpPr>
          <p:cNvPr id="26" name="Правоъгълник 25"/>
          <p:cNvSpPr/>
          <p:nvPr/>
        </p:nvSpPr>
        <p:spPr>
          <a:xfrm>
            <a:off x="1428437" y="5517232"/>
            <a:ext cx="7412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Инвестиции в преработка/маркетинг на селскостопански продукти</a:t>
            </a:r>
          </a:p>
        </p:txBody>
      </p:sp>
      <p:pic>
        <p:nvPicPr>
          <p:cNvPr id="27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662" y="3045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56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60" y="53131"/>
            <a:ext cx="809740" cy="80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0377"/>
            <a:ext cx="919520" cy="78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286" y="53131"/>
            <a:ext cx="3006080" cy="785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Правоъгълник 33"/>
          <p:cNvSpPr/>
          <p:nvPr/>
        </p:nvSpPr>
        <p:spPr>
          <a:xfrm>
            <a:off x="-66278" y="1065952"/>
            <a:ext cx="9217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Европейският 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земеделски фонд за развитие на селските райони: Европа инвестира в селските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райони</a:t>
            </a:r>
            <a:endParaRPr lang="bg-BG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29766" y="5949280"/>
            <a:ext cx="9144000" cy="1008112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tx1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tx1"/>
                </a:solidFill>
              </a:rPr>
              <a:t> №</a:t>
            </a:r>
            <a:r>
              <a:rPr lang="ru-RU" altLang="zh-CN" sz="900" b="1" i="1" dirty="0">
                <a:solidFill>
                  <a:schemeClr val="tx1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tx1"/>
                </a:solidFill>
              </a:rPr>
              <a:t> „</a:t>
            </a:r>
            <a:r>
              <a:rPr lang="ru-RU" altLang="zh-CN" sz="900" b="1" i="1" dirty="0">
                <a:solidFill>
                  <a:schemeClr val="tx1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tx1"/>
                </a:solidFill>
              </a:rPr>
              <a:t>МИГ  </a:t>
            </a:r>
            <a:r>
              <a:rPr lang="ru-RU" altLang="zh-CN" sz="900" b="1" i="1" dirty="0">
                <a:solidFill>
                  <a:schemeClr val="tx1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tx1"/>
              </a:solidFill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395536" y="1351369"/>
            <a:ext cx="838533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300" b="1" dirty="0" smtClean="0"/>
              <a:t>Отворени процедури за прием на проекти по мерките от СВОМР на МИГ Бяла Слатина</a:t>
            </a:r>
            <a:endParaRPr lang="bg-BG" sz="2300" b="1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395536" y="2575024"/>
            <a:ext cx="79928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800" b="1" dirty="0" smtClean="0"/>
              <a:t>ОПИК:</a:t>
            </a:r>
          </a:p>
          <a:p>
            <a:r>
              <a:rPr lang="bg-BG" sz="1800" dirty="0" smtClean="0"/>
              <a:t>2.2 „Подобряване на производствения капацитет в МСП на територията на община Бяла Слатина“</a:t>
            </a:r>
          </a:p>
          <a:p>
            <a:r>
              <a:rPr lang="bg-BG" sz="1800" b="1" dirty="0" smtClean="0">
                <a:solidFill>
                  <a:srgbClr val="FF0000"/>
                </a:solidFill>
              </a:rPr>
              <a:t>Втори краен </a:t>
            </a:r>
            <a:r>
              <a:rPr lang="bg-BG" sz="1800" b="1" dirty="0">
                <a:solidFill>
                  <a:srgbClr val="FF0000"/>
                </a:solidFill>
              </a:rPr>
              <a:t>срок за прием на проектни предложения: </a:t>
            </a:r>
            <a:r>
              <a:rPr lang="bg-BG" sz="1800" b="1" dirty="0" smtClean="0">
                <a:solidFill>
                  <a:srgbClr val="FF0000"/>
                </a:solidFill>
              </a:rPr>
              <a:t>10.10.2019 </a:t>
            </a:r>
            <a:r>
              <a:rPr lang="bg-BG" sz="1800" b="1" dirty="0">
                <a:solidFill>
                  <a:srgbClr val="FF0000"/>
                </a:solidFill>
              </a:rPr>
              <a:t>г</a:t>
            </a:r>
            <a:r>
              <a:rPr lang="bg-BG" sz="1800" b="1" dirty="0" smtClean="0">
                <a:solidFill>
                  <a:srgbClr val="FF0000"/>
                </a:solidFill>
              </a:rPr>
              <a:t>.</a:t>
            </a:r>
          </a:p>
          <a:p>
            <a:endParaRPr lang="bg-BG" sz="1800" b="1" dirty="0">
              <a:solidFill>
                <a:srgbClr val="FF0000"/>
              </a:solidFill>
            </a:endParaRPr>
          </a:p>
          <a:p>
            <a:r>
              <a:rPr lang="bg-BG" sz="1800" b="1" dirty="0"/>
              <a:t>ПРСР:</a:t>
            </a:r>
          </a:p>
          <a:p>
            <a:r>
              <a:rPr lang="bg-BG" sz="1800" dirty="0"/>
              <a:t>4.2 „Инвестиции в преработка/маркетинг на селскостопански продукти“</a:t>
            </a:r>
          </a:p>
          <a:p>
            <a:r>
              <a:rPr lang="bg-BG" sz="1800" b="1" dirty="0">
                <a:solidFill>
                  <a:srgbClr val="FF0000"/>
                </a:solidFill>
              </a:rPr>
              <a:t>Начален срок за прием на проектни предложения: 05.08.2019 г.</a:t>
            </a:r>
          </a:p>
          <a:p>
            <a:r>
              <a:rPr lang="bg-BG" sz="1800" b="1" dirty="0">
                <a:solidFill>
                  <a:srgbClr val="FF0000"/>
                </a:solidFill>
              </a:rPr>
              <a:t>Краен срок за прием на проектни предложения: 09.09.2019 г</a:t>
            </a:r>
            <a:r>
              <a:rPr lang="bg-BG" sz="1800" b="1" dirty="0" smtClean="0">
                <a:solidFill>
                  <a:srgbClr val="FF0000"/>
                </a:solidFill>
              </a:rPr>
              <a:t>.</a:t>
            </a:r>
            <a:endParaRPr lang="bg-BG" sz="1800" dirty="0"/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-56400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02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40" y="140381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" y="116632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343" y="130134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5902" y="1340767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1076" y="5822504"/>
            <a:ext cx="9085880" cy="1035496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 bwMode="auto">
          <a:xfrm>
            <a:off x="-1" y="1648544"/>
            <a:ext cx="9144001" cy="4263158"/>
          </a:xfrm>
          <a:prstGeom prst="rect">
            <a:avLst/>
          </a:prstGeom>
          <a:solidFill>
            <a:srgbClr val="EFEF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МЯРКА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.2. „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Подобряване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производствения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капацитет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МСП на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територията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община Бяла Слатина“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bg-BG" sz="1600" dirty="0" smtClean="0"/>
              <a:t>Минимален размер на 1 проект – 50 000 лв.</a:t>
            </a:r>
          </a:p>
          <a:p>
            <a:r>
              <a:rPr kumimoji="1" lang="bg-BG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</a:rPr>
              <a:t>Максимален</a:t>
            </a:r>
            <a:r>
              <a:rPr kumimoji="1" lang="bg-BG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</a:rPr>
              <a:t> размер на 1 проект - 391 166 лв.</a:t>
            </a:r>
            <a:endParaRPr kumimoji="1" lang="bg-BG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5" name="Изнесено означение 1 4"/>
          <p:cNvSpPr/>
          <p:nvPr/>
        </p:nvSpPr>
        <p:spPr bwMode="auto">
          <a:xfrm>
            <a:off x="4598210" y="2391114"/>
            <a:ext cx="2088233" cy="336280"/>
          </a:xfrm>
          <a:prstGeom prst="borderCallout1">
            <a:avLst>
              <a:gd name="adj1" fmla="val 83686"/>
              <a:gd name="adj2" fmla="val -6373"/>
              <a:gd name="adj3" fmla="val 48413"/>
              <a:gd name="adj4" fmla="val -32807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bg-BG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rPr>
              <a:t>90% съфинансиране</a:t>
            </a: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34946" y="2926270"/>
            <a:ext cx="893712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b="1" u="sng" dirty="0" smtClean="0">
                <a:solidFill>
                  <a:srgbClr val="FF0000"/>
                </a:solidFill>
              </a:rPr>
              <a:t>ДОПУСТИМИ КАНДИДАТИ</a:t>
            </a:r>
            <a:endParaRPr lang="bg-BG" sz="1600" b="1" u="sng" dirty="0">
              <a:solidFill>
                <a:srgbClr val="FF0000"/>
              </a:solidFill>
            </a:endParaRPr>
          </a:p>
          <a:p>
            <a:pPr algn="just"/>
            <a:r>
              <a:rPr lang="bg-BG" sz="1600" dirty="0" smtClean="0"/>
              <a:t>Малки и средни предприятия /МСП/ с минимум 3 приключили финансови години.</a:t>
            </a:r>
          </a:p>
          <a:p>
            <a:pPr algn="just"/>
            <a:r>
              <a:rPr lang="bg-BG" sz="1600" dirty="0" smtClean="0"/>
              <a:t>Общи задължителни изисквания:</a:t>
            </a:r>
          </a:p>
          <a:p>
            <a:pPr marL="342900" indent="-342900" algn="just">
              <a:buAutoNum type="arabicPeriod"/>
            </a:pPr>
            <a:r>
              <a:rPr lang="bg-BG" sz="1600" dirty="0" smtClean="0"/>
              <a:t>Допустимите получатели трябва да имат седалище и адрес на управление на територията на МИГ и да осъществяват дейностите по проекта на същата територия;</a:t>
            </a:r>
          </a:p>
          <a:p>
            <a:pPr marL="342900" indent="-342900" algn="just">
              <a:buAutoNum type="arabicPeriod"/>
            </a:pPr>
            <a:r>
              <a:rPr lang="bg-BG" sz="1600" dirty="0" smtClean="0"/>
              <a:t>Кандидатите трябва да са търговци по смисъла на ТЗ или ЗК;</a:t>
            </a:r>
          </a:p>
          <a:p>
            <a:pPr marL="342900" indent="-342900">
              <a:buAutoNum type="arabicPeriod"/>
            </a:pPr>
            <a:r>
              <a:rPr lang="bg-BG" sz="1600" dirty="0" smtClean="0"/>
              <a:t>Кандидатите трябва да отговарят на изискванията за МСП съгласно ЗМСП;</a:t>
            </a:r>
          </a:p>
          <a:p>
            <a:pPr marL="342900" indent="-342900" algn="just">
              <a:buAutoNum type="arabicPeriod"/>
            </a:pPr>
            <a:r>
              <a:rPr lang="bg-BG" sz="1600" dirty="0" smtClean="0"/>
              <a:t>По мярката не се допуска финансиране на проекти, изпълнявани от микро предприятия и от предприятия, които не са допустими съгласно </a:t>
            </a:r>
            <a:r>
              <a:rPr lang="bg-BG" sz="1600" dirty="0" err="1" smtClean="0"/>
              <a:t>демаркацията</a:t>
            </a:r>
            <a:r>
              <a:rPr lang="bg-BG" sz="1600" dirty="0" smtClean="0"/>
              <a:t> на ОПИК с други програми;</a:t>
            </a:r>
          </a:p>
          <a:p>
            <a:pPr marL="342900" indent="-342900" algn="just">
              <a:buAutoNum type="arabicPeriod"/>
            </a:pPr>
            <a:r>
              <a:rPr lang="bg-BG" sz="1600" dirty="0" smtClean="0"/>
              <a:t>Не могат да участват в процедурата за подбор на проекти и не могат да получат БФП кандидати, които попадат в забранителните режими на Регламент (ЕС) № 1407/2013 на Комисията от 18 декември 2013 г.</a:t>
            </a:r>
          </a:p>
          <a:p>
            <a:endParaRPr lang="bg-BG" sz="1600" dirty="0"/>
          </a:p>
        </p:txBody>
      </p:sp>
      <p:pic>
        <p:nvPicPr>
          <p:cNvPr id="12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536" y="51361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63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40" y="140381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" y="116632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343" y="130134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5902" y="1340767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1076" y="5822504"/>
            <a:ext cx="9085880" cy="1035496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 bwMode="auto">
          <a:xfrm>
            <a:off x="-1" y="1648544"/>
            <a:ext cx="9144001" cy="4263158"/>
          </a:xfrm>
          <a:prstGeom prst="rect">
            <a:avLst/>
          </a:prstGeom>
          <a:solidFill>
            <a:srgbClr val="EFEF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1" lang="bg-BG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514834"/>
              </p:ext>
            </p:extLst>
          </p:nvPr>
        </p:nvGraphicFramePr>
        <p:xfrm>
          <a:off x="1985096" y="1681460"/>
          <a:ext cx="5113536" cy="4211870"/>
        </p:xfrm>
        <a:graphic>
          <a:graphicData uri="http://schemas.openxmlformats.org/drawingml/2006/table">
            <a:tbl>
              <a:tblPr firstRow="1" firstCol="1" bandRow="1"/>
              <a:tblGrid>
                <a:gridCol w="5113536"/>
              </a:tblGrid>
              <a:tr h="1633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b="1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Високотехнологични и средно високотехнологичнипромишлени производства: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С20 „Производство на химични продукти“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C21 „Производството на лекарствени вещества и продукти“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C26 „Производството на компютърна и комуникационна техника, електронни и оптични продукти“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С27 „Производство на електрически съоръжения“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С28 „Производство на машини и оборудване, с общо и специално предназначение“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С29 „Производство на автомобили, ремаркета и полуремаркета“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С30 „Производство на превозни средства, без автомобили“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b="1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Интензивни на знание услуги: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J58 „Издателска дейност“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J59 „Производството на филми и телевизионни предавания, звукозаписване и издаване на музика“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J60 „Радио- и телевизионна дейност“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J61 „Далекосъобщения“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J62 „Дейности в областта на информационните технологии“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J63 „Информационни услуги“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М72 „Научноизследователска и развойна дейност“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b="1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Нискотехнологични и средно нискотехнологичнипромишлени производства: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С10 „Производство на хранителни продукти“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С11 „Производство на напитки“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С13 „Производство на текстил и изделия от текстил, без облекло“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С14 „Производство на облекло“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С15 „Обработка на кожи; производство на обувки и други изделия от обработени кожи без косъм“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С16 „Производство на дървен материал и изделия от дървен материал и корк, без мебели; производство на изделия от слама и материали за плетене“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С17 „Производство на хартия, картон и изделия от хартия и картон“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С18 „Печатна дейност и възпроизвеждане на записани носители“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С19 „Производство на кокс и рафинирани нефтопродукти“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С22 „Производство на изделия от каучук и пластмаси“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С23 „Производство на изделия от други неметални минерални суровини“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С24 „Производство на основни метали“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С25 „Производство на метални изделия, без машини и оборудване“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С31 „Производство на мебели“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7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С32 „Производство, некласифицирано другаде“</a:t>
                      </a:r>
                      <a:endParaRPr lang="bg-BG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7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С33 „Ремонт и инсталиране на машини и оборудване“</a:t>
                      </a:r>
                      <a:endParaRPr lang="bg-BG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464" marR="39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121" y="40360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08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40" y="140381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" y="116632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343" y="130134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5902" y="1340767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1076" y="5822504"/>
            <a:ext cx="9085880" cy="1035496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 bwMode="auto">
          <a:xfrm>
            <a:off x="-1" y="1648544"/>
            <a:ext cx="9144001" cy="4263158"/>
          </a:xfrm>
          <a:prstGeom prst="rect">
            <a:avLst/>
          </a:prstGeom>
          <a:solidFill>
            <a:srgbClr val="EFEF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МЯРКА 2.2. „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Подобряване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производствения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капацитет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МСП на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територията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община Бяла Слатина“</a:t>
            </a:r>
          </a:p>
          <a:p>
            <a:pPr algn="ctr"/>
            <a:endParaRPr kumimoji="1" lang="ru-RU" sz="6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ru-RU" sz="1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ДОПУСТИМИ ДЕЙНОСТИ</a:t>
            </a:r>
            <a:endParaRPr kumimoji="1" lang="bg-BG" sz="1800" b="1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5902" y="2780928"/>
            <a:ext cx="893712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bg-BG" sz="1800" dirty="0" smtClean="0"/>
              <a:t>Дейности за подобряване на производствените процеси и/или</a:t>
            </a:r>
          </a:p>
          <a:p>
            <a:pPr marL="342900" indent="-342900" algn="just">
              <a:buAutoNum type="arabicPeriod"/>
            </a:pPr>
            <a:r>
              <a:rPr lang="bg-BG" sz="1800" dirty="0" smtClean="0"/>
              <a:t>Дейности за добавяне на нови характеристики или подобряване на съществуващите продукти и услуги и/или</a:t>
            </a:r>
          </a:p>
          <a:p>
            <a:pPr marL="342900" indent="-342900" algn="just">
              <a:buAutoNum type="arabicPeriod"/>
            </a:pPr>
            <a:r>
              <a:rPr lang="bg-BG" sz="1800" dirty="0" smtClean="0"/>
              <a:t>Дейности за разнообразяване на асортимента от продукти и услуги на предприятията и/или</a:t>
            </a:r>
          </a:p>
          <a:p>
            <a:pPr marL="342900" indent="-342900" algn="just">
              <a:buAutoNum type="arabicPeriod"/>
            </a:pPr>
            <a:r>
              <a:rPr lang="bg-BG" sz="1800" dirty="0" smtClean="0"/>
              <a:t>Дейности за внедряване на нови технологии за подобряване на ресурсната ефективност и ефикасност в производствения процес.</a:t>
            </a:r>
          </a:p>
          <a:p>
            <a:pPr algn="just"/>
            <a:r>
              <a:rPr lang="bg-BG" sz="1800" dirty="0" smtClean="0"/>
              <a:t>Тези дейности са допустими само ако представляват инвестиции в материални и нематериални активи, свързани с:</a:t>
            </a:r>
          </a:p>
          <a:p>
            <a:pPr marL="285750" indent="-285750" algn="just">
              <a:buFontTx/>
              <a:buChar char="-"/>
            </a:pPr>
            <a:r>
              <a:rPr lang="bg-BG" sz="1800" dirty="0" smtClean="0"/>
              <a:t>Създаването на нов стопански обект;</a:t>
            </a:r>
          </a:p>
          <a:p>
            <a:pPr marL="285750" indent="-285750" algn="just">
              <a:buFontTx/>
              <a:buChar char="-"/>
            </a:pPr>
            <a:r>
              <a:rPr lang="bg-BG" sz="1800" dirty="0" smtClean="0"/>
              <a:t>Разширяването на капацитета на съществуващ стопански обект.</a:t>
            </a:r>
            <a:endParaRPr lang="bg-BG" sz="1800" dirty="0"/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413" y="55458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67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094" y="110952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" y="116632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343" y="130134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5902" y="1340767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1076" y="6021288"/>
            <a:ext cx="9085880" cy="836711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 bwMode="auto">
          <a:xfrm>
            <a:off x="-1" y="1648543"/>
            <a:ext cx="9144001" cy="4444751"/>
          </a:xfrm>
          <a:prstGeom prst="rect">
            <a:avLst/>
          </a:prstGeom>
          <a:solidFill>
            <a:srgbClr val="EFEF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МЯРКА 2.2. „</a:t>
            </a:r>
            <a:r>
              <a:rPr lang="ru-RU" sz="20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Подобряване</a:t>
            </a: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производствения</a:t>
            </a: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капацитет</a:t>
            </a: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МСП на </a:t>
            </a:r>
            <a:r>
              <a:rPr lang="ru-RU" sz="20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територията</a:t>
            </a: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община Бяла Слатина</a:t>
            </a:r>
            <a:r>
              <a:rPr lang="ru-RU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</a:p>
          <a:p>
            <a:pPr lvl="0" algn="ctr"/>
            <a:r>
              <a:rPr lang="ru-RU" sz="1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ДОПУСТИМИ РАЗХОДИ</a:t>
            </a:r>
          </a:p>
          <a:p>
            <a:pPr marL="342900" lvl="0" indent="-342900" algn="just">
              <a:buAutoNum type="arabicPeriod"/>
            </a:pPr>
            <a:r>
              <a:rPr lang="ru-RU" sz="1800" dirty="0" err="1" smtClean="0"/>
              <a:t>Разходи</a:t>
            </a:r>
            <a:r>
              <a:rPr lang="ru-RU" sz="1800" dirty="0" smtClean="0"/>
              <a:t> за </a:t>
            </a:r>
            <a:r>
              <a:rPr lang="ru-RU" sz="1800" dirty="0" err="1" smtClean="0"/>
              <a:t>придобиване</a:t>
            </a:r>
            <a:r>
              <a:rPr lang="ru-RU" sz="1800" dirty="0" smtClean="0"/>
              <a:t> на </a:t>
            </a:r>
            <a:r>
              <a:rPr lang="ru-RU" sz="1800" dirty="0" err="1" smtClean="0"/>
              <a:t>машини</a:t>
            </a:r>
            <a:r>
              <a:rPr lang="ru-RU" sz="1800" dirty="0" smtClean="0"/>
              <a:t>, </a:t>
            </a:r>
            <a:r>
              <a:rPr lang="ru-RU" sz="1800" dirty="0" err="1" smtClean="0"/>
              <a:t>съоръжения</a:t>
            </a:r>
            <a:r>
              <a:rPr lang="ru-RU" sz="1800" dirty="0" smtClean="0"/>
              <a:t> и </a:t>
            </a:r>
            <a:r>
              <a:rPr lang="ru-RU" sz="1800" dirty="0" err="1" smtClean="0"/>
              <a:t>оборудване</a:t>
            </a:r>
            <a:r>
              <a:rPr lang="ru-RU" sz="1800" dirty="0" smtClean="0"/>
              <a:t>, </a:t>
            </a:r>
            <a:r>
              <a:rPr lang="ru-RU" sz="1800" dirty="0" err="1" smtClean="0"/>
              <a:t>представляващи</a:t>
            </a:r>
            <a:r>
              <a:rPr lang="ru-RU" sz="1800" dirty="0" smtClean="0"/>
              <a:t> ДМА, </a:t>
            </a:r>
            <a:r>
              <a:rPr lang="ru-RU" sz="1800" dirty="0" err="1" smtClean="0"/>
              <a:t>необходими</a:t>
            </a:r>
            <a:r>
              <a:rPr lang="ru-RU" sz="1800" dirty="0" smtClean="0"/>
              <a:t> за </a:t>
            </a:r>
            <a:r>
              <a:rPr lang="ru-RU" sz="1800" dirty="0" err="1" smtClean="0"/>
              <a:t>изпълнението</a:t>
            </a:r>
            <a:r>
              <a:rPr lang="ru-RU" sz="1800" dirty="0" smtClean="0"/>
              <a:t> на </a:t>
            </a:r>
            <a:r>
              <a:rPr lang="ru-RU" sz="1800" dirty="0" err="1" smtClean="0"/>
              <a:t>дейностите</a:t>
            </a:r>
            <a:r>
              <a:rPr lang="ru-RU" sz="1800" dirty="0" smtClean="0"/>
              <a:t> по проекта;</a:t>
            </a:r>
          </a:p>
          <a:p>
            <a:pPr marL="342900" lvl="0" indent="-342900" algn="just">
              <a:buAutoNum type="arabicPeriod"/>
            </a:pPr>
            <a:r>
              <a:rPr lang="ru-RU" sz="1800" dirty="0" err="1" smtClean="0"/>
              <a:t>Разходи</a:t>
            </a:r>
            <a:r>
              <a:rPr lang="ru-RU" sz="1800" dirty="0" smtClean="0"/>
              <a:t> за </a:t>
            </a:r>
            <a:r>
              <a:rPr lang="ru-RU" sz="1800" dirty="0" err="1" smtClean="0"/>
              <a:t>придобиване</a:t>
            </a:r>
            <a:r>
              <a:rPr lang="ru-RU" sz="1800" dirty="0" smtClean="0"/>
              <a:t> на ДНА, </a:t>
            </a:r>
            <a:r>
              <a:rPr lang="ru-RU" sz="1800" dirty="0" err="1" smtClean="0"/>
              <a:t>необходими</a:t>
            </a:r>
            <a:r>
              <a:rPr lang="ru-RU" sz="1800" dirty="0" smtClean="0"/>
              <a:t> за </a:t>
            </a:r>
            <a:r>
              <a:rPr lang="ru-RU" sz="1800" dirty="0" err="1" smtClean="0"/>
              <a:t>изпълнението</a:t>
            </a:r>
            <a:r>
              <a:rPr lang="ru-RU" sz="1800" dirty="0" smtClean="0"/>
              <a:t> на </a:t>
            </a:r>
            <a:r>
              <a:rPr lang="ru-RU" sz="1800" dirty="0" err="1" smtClean="0"/>
              <a:t>дейностите</a:t>
            </a:r>
            <a:r>
              <a:rPr lang="ru-RU" sz="1800" dirty="0" smtClean="0"/>
              <a:t> по проекта;</a:t>
            </a:r>
          </a:p>
          <a:p>
            <a:pPr lvl="0" algn="just"/>
            <a:r>
              <a:rPr lang="ru-RU" sz="1800" dirty="0" err="1" smtClean="0"/>
              <a:t>Допустимите</a:t>
            </a:r>
            <a:r>
              <a:rPr lang="ru-RU" sz="1800" dirty="0" smtClean="0"/>
              <a:t> </a:t>
            </a:r>
            <a:r>
              <a:rPr lang="ru-RU" sz="1800" dirty="0" err="1" smtClean="0"/>
              <a:t>разходи</a:t>
            </a:r>
            <a:r>
              <a:rPr lang="ru-RU" sz="1800" dirty="0" smtClean="0"/>
              <a:t> се определят на база </a:t>
            </a:r>
            <a:r>
              <a:rPr lang="ru-RU" sz="1800" dirty="0" err="1" smtClean="0"/>
              <a:t>изискванията</a:t>
            </a:r>
            <a:r>
              <a:rPr lang="ru-RU" sz="1800" dirty="0" smtClean="0"/>
              <a:t> на Глава 5, Раздел</a:t>
            </a:r>
            <a:r>
              <a:rPr lang="en-US" sz="1800" dirty="0" smtClean="0"/>
              <a:t> I</a:t>
            </a:r>
            <a:r>
              <a:rPr lang="bg-BG" sz="1800" dirty="0" smtClean="0"/>
              <a:t> от ЗУСЕСИФ. Разходите се считат за допустими, ако са налице едновременно следните условия:</a:t>
            </a:r>
          </a:p>
          <a:p>
            <a:pPr marL="342900" lvl="0" indent="-342900" algn="just">
              <a:buAutoNum type="arabicPeriod"/>
            </a:pPr>
            <a:r>
              <a:rPr lang="bg-BG" sz="1800" dirty="0" smtClean="0"/>
              <a:t>Разходите са за дейности, съответстващи на критериите за подбор на операции и се извършват от допустими бенефициенти;</a:t>
            </a:r>
          </a:p>
          <a:p>
            <a:pPr marL="342900" lvl="0" indent="-342900" algn="just">
              <a:buAutoNum type="arabicPeriod"/>
            </a:pPr>
            <a:r>
              <a:rPr lang="bg-BG" sz="1800" dirty="0" smtClean="0"/>
              <a:t>Разходите попадат във включени в документите и в одобрения проект категории;</a:t>
            </a:r>
          </a:p>
          <a:p>
            <a:pPr marL="342900" lvl="0" indent="-342900" algn="just">
              <a:buAutoNum type="arabicPeriod"/>
            </a:pPr>
            <a:r>
              <a:rPr lang="bg-BG" sz="1800" dirty="0" smtClean="0"/>
              <a:t>Разходите са за реално доставени продукти, извършени услуги и строителни дейности;</a:t>
            </a:r>
          </a:p>
          <a:p>
            <a:pPr marL="342900" lvl="0" indent="-342900" algn="just">
              <a:buAutoNum type="arabicPeriod"/>
            </a:pPr>
            <a:r>
              <a:rPr lang="bg-BG" sz="1800" dirty="0" smtClean="0"/>
              <a:t>Разходите са извършени законосъобразно и са отразени в счетоводната документация;</a:t>
            </a:r>
          </a:p>
          <a:p>
            <a:pPr marL="342900" lvl="0" indent="-342900" algn="just">
              <a:buAutoNum type="arabicPeriod"/>
            </a:pPr>
            <a:r>
              <a:rPr lang="bg-BG" sz="1800" dirty="0" smtClean="0"/>
              <a:t>За направените разходи е налична одитна следа и същите са съобразени с правилата за предоставяне на държавни помощи.</a:t>
            </a:r>
            <a:endParaRPr lang="ru-RU" sz="1800" dirty="0"/>
          </a:p>
        </p:txBody>
      </p:sp>
      <p:pic>
        <p:nvPicPr>
          <p:cNvPr id="10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121" y="16971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86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123" y="93919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" y="116632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343" y="130134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5902" y="1340767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1076" y="5822504"/>
            <a:ext cx="9085880" cy="1035496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0" y="1662352"/>
            <a:ext cx="9144001" cy="4444751"/>
          </a:xfrm>
          <a:prstGeom prst="rect">
            <a:avLst/>
          </a:prstGeom>
          <a:solidFill>
            <a:srgbClr val="EFEF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kumimoji="1" lang="bg-BG" sz="12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061205"/>
              </p:ext>
            </p:extLst>
          </p:nvPr>
        </p:nvGraphicFramePr>
        <p:xfrm>
          <a:off x="259579" y="1697740"/>
          <a:ext cx="8464323" cy="430088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2764"/>
                <a:gridCol w="7136274"/>
                <a:gridCol w="96528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Критерий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Мах оценка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00"/>
                    </a:solidFill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Икономическа и финансова стабилност на кандидата преди изпълнение на проекта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Коефициент на рентабилност на печалбата преди лихви, данъци и амортизации – EBITDA за три финансови години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Производителност на кандидата за три финансови години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Приходи от износ за три финансови години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9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Съпоставимост между средната стойност на EBITDA за три финансови години на кандидата и стойността на заявените общи допустими разходи по проекта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Коефициент на задлъжнялост спрямо последната финансова година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Капацитет на кандидата в инвестиционни проекти и управление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Инвестиционна дейност на кандидата за последните три финансови години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Внедрени машини/стандарти/системи за управление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Ефект от изпълнението на проекта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411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Вътрешна норма на възвръщаемост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Нарастване на производителността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Изменение на средните генерирани приходи от износ вследствие на инвестицията по проекта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Повишаване на ефективността на производствените разходи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IV.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Приоритизиране на проекти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Тематично приоритизиране в областите на ИСИС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9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Инвестиции за опазване на околната среда, вкл. такива, които допринасят за смекчаване на последиците от изменението на климата и приспособяване към тях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Устойчиво развитие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Бюджет и ефективност на разходите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Реалистичност на разходите по проекта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Реалистичност на плана за действие по проекта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9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Проектното предложение осигурява устойчивост на резултатите и ефект от изпълнението на проекта, вкл. към стратегията за местно развитие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Допълнителни специфични критерии към СМР определени от МИГ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Проектът е насочен към внедряване на нови продукти, процеси или нови услуги, иновативни за местната територия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Проектът е насочен към внедряване на нови продукти, процеси или услуги, иновативни за предприятието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Проектът е насочен към създаване на нови работни места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 anchor="ctr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>
                    <a:lnL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 брой точки</a:t>
                      </a:r>
                      <a:endParaRPr lang="bg-BG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 т</a:t>
                      </a:r>
                      <a:endParaRPr lang="bg-BG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192" marR="43192" marT="0" marB="0">
                    <a:lnL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3856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470" y="30065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40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105" y="125989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" y="116632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343" y="130134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5902" y="1340767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1076" y="5822504"/>
            <a:ext cx="9085880" cy="1035496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 bwMode="auto">
          <a:xfrm>
            <a:off x="-1" y="1648544"/>
            <a:ext cx="9144001" cy="4263158"/>
          </a:xfrm>
          <a:prstGeom prst="rect">
            <a:avLst/>
          </a:prstGeom>
          <a:solidFill>
            <a:srgbClr val="EFEF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МЯРКА 4.2. „Подкрепа за инвестиции в земеделски стопанства“</a:t>
            </a:r>
          </a:p>
          <a:p>
            <a:r>
              <a:rPr lang="bg-BG" sz="1800" dirty="0" smtClean="0"/>
              <a:t>Минимален размер на 1 проект – 20 000 лв.</a:t>
            </a:r>
          </a:p>
          <a:p>
            <a:r>
              <a:rPr kumimoji="1" lang="bg-BG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</a:rPr>
              <a:t>Максимален</a:t>
            </a:r>
            <a:r>
              <a:rPr kumimoji="1" lang="bg-BG" sz="18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</a:rPr>
              <a:t> размер на 1 проект - 120 000 лв</a:t>
            </a:r>
            <a:r>
              <a:rPr kumimoji="1" lang="bg-BG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</a:rPr>
              <a:t>.</a:t>
            </a:r>
            <a:endParaRPr lang="bg-BG" sz="1600" dirty="0"/>
          </a:p>
          <a:p>
            <a:endParaRPr kumimoji="1" lang="bg-BG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5" name="Изнесено означение 1 4"/>
          <p:cNvSpPr/>
          <p:nvPr/>
        </p:nvSpPr>
        <p:spPr bwMode="auto">
          <a:xfrm>
            <a:off x="5184067" y="2115152"/>
            <a:ext cx="2088233" cy="336280"/>
          </a:xfrm>
          <a:prstGeom prst="borderCallout1">
            <a:avLst>
              <a:gd name="adj1" fmla="val 18750"/>
              <a:gd name="adj2" fmla="val -8333"/>
              <a:gd name="adj3" fmla="val 80881"/>
              <a:gd name="adj4" fmla="val -34114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bg-BG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rPr>
              <a:t>50% съфинансиране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9907"/>
              </p:ext>
            </p:extLst>
          </p:nvPr>
        </p:nvGraphicFramePr>
        <p:xfrm>
          <a:off x="142873" y="2708920"/>
          <a:ext cx="8890150" cy="2952328"/>
        </p:xfrm>
        <a:graphic>
          <a:graphicData uri="http://schemas.openxmlformats.org/drawingml/2006/table">
            <a:tbl>
              <a:tblPr firstRow="1" firstCol="1" bandRow="1"/>
              <a:tblGrid>
                <a:gridCol w="8890150"/>
              </a:tblGrid>
              <a:tr h="29523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Земеделски стопани;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Признати групи или организации на производители или такива, одобрени за финансова помощ по Мярка 9 „Учредяване на групи и организации на производители” от ПРСР 2014 - 2020 г.;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 Еднолични </a:t>
                      </a:r>
                      <a:r>
                        <a:rPr lang="bg-BG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търговци и юридически лица, различни от кандидатите по т. 1 и 2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Кандидатите по т. 1, 2 и 3 трябва да са регистрирани по Търговския закон или Закона за кооперациите.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Допустими са само кандидати със седалище за ЮЛ и постоянен адрес за физическите лица на територията на МИГ.</a:t>
                      </a:r>
                      <a:endParaRPr lang="bg-BG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413" y="3117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53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094" y="151533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" y="116632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343" y="130134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5902" y="1340767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1076" y="5822504"/>
            <a:ext cx="9085880" cy="1035496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 bwMode="auto">
          <a:xfrm>
            <a:off x="-1" y="1648544"/>
            <a:ext cx="9144001" cy="4263158"/>
          </a:xfrm>
          <a:prstGeom prst="rect">
            <a:avLst/>
          </a:prstGeom>
          <a:solidFill>
            <a:srgbClr val="EFEF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МЯРКА 4.2. „Подкрепа за инвестиции в земеделски стопанства“</a:t>
            </a:r>
          </a:p>
          <a:p>
            <a:pPr algn="ctr"/>
            <a:endParaRPr kumimoji="1" lang="ru-RU" sz="6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ru-RU" sz="1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ДОПУСТИМИ ДЕЙНОСТИ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bg-BG" sz="600" dirty="0" smtClean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bg-BG" sz="1500" dirty="0" smtClean="0">
                <a:latin typeface="Times New Roman"/>
                <a:ea typeface="Times New Roman"/>
              </a:rPr>
              <a:t>Допустими са само дейности на територията на МИГ и са за:</a:t>
            </a:r>
          </a:p>
          <a:p>
            <a:pPr marL="57150">
              <a:lnSpc>
                <a:spcPct val="115000"/>
              </a:lnSpc>
              <a:spcAft>
                <a:spcPts val="0"/>
              </a:spcAft>
            </a:pPr>
            <a:r>
              <a:rPr lang="bg-BG" sz="1500" dirty="0" smtClean="0">
                <a:latin typeface="Times New Roman"/>
                <a:ea typeface="Times New Roman"/>
              </a:rPr>
              <a:t>1.  Внедряване на нови и/или модернизиране на наличните мощности и подобряване на използването им;</a:t>
            </a:r>
          </a:p>
          <a:p>
            <a:pPr marL="57150">
              <a:lnSpc>
                <a:spcPct val="115000"/>
              </a:lnSpc>
              <a:spcAft>
                <a:spcPts val="0"/>
              </a:spcAft>
            </a:pPr>
            <a:r>
              <a:rPr lang="bg-BG" sz="1500" dirty="0" smtClean="0">
                <a:latin typeface="Times New Roman"/>
                <a:ea typeface="Times New Roman"/>
              </a:rPr>
              <a:t>2</a:t>
            </a:r>
            <a:r>
              <a:rPr lang="bg-BG" sz="1500" dirty="0">
                <a:latin typeface="Times New Roman"/>
                <a:ea typeface="Times New Roman"/>
              </a:rPr>
              <a:t>. Внедряване на нови продукти, процеси и технологии;</a:t>
            </a:r>
          </a:p>
          <a:p>
            <a:pPr marL="57150">
              <a:lnSpc>
                <a:spcPct val="115000"/>
              </a:lnSpc>
              <a:spcAft>
                <a:spcPts val="0"/>
              </a:spcAft>
            </a:pPr>
            <a:r>
              <a:rPr lang="bg-BG" sz="1500" dirty="0">
                <a:latin typeface="Times New Roman"/>
                <a:ea typeface="Times New Roman"/>
              </a:rPr>
              <a:t>3. Намаляване на себестойността на произвежданата продукция;</a:t>
            </a:r>
          </a:p>
          <a:p>
            <a:pPr marL="57150">
              <a:lnSpc>
                <a:spcPct val="115000"/>
              </a:lnSpc>
              <a:spcAft>
                <a:spcPts val="0"/>
              </a:spcAft>
            </a:pPr>
            <a:r>
              <a:rPr lang="bg-BG" sz="1500" dirty="0">
                <a:latin typeface="Times New Roman"/>
                <a:ea typeface="Times New Roman"/>
              </a:rPr>
              <a:t>4. Постигане на съответствие с ново въведени стандарти на ЕС;</a:t>
            </a:r>
          </a:p>
          <a:p>
            <a:pPr marL="57150">
              <a:lnSpc>
                <a:spcPct val="115000"/>
              </a:lnSpc>
              <a:spcAft>
                <a:spcPts val="0"/>
              </a:spcAft>
            </a:pPr>
            <a:r>
              <a:rPr lang="bg-BG" sz="1500" dirty="0">
                <a:latin typeface="Times New Roman"/>
                <a:ea typeface="Times New Roman"/>
              </a:rPr>
              <a:t>5. Подобряване на сътрудничеството с производителите на суровини; </a:t>
            </a:r>
          </a:p>
          <a:p>
            <a:pPr marL="57150">
              <a:lnSpc>
                <a:spcPct val="115000"/>
              </a:lnSpc>
              <a:spcAft>
                <a:spcPts val="0"/>
              </a:spcAft>
            </a:pPr>
            <a:r>
              <a:rPr lang="bg-BG" sz="1500" dirty="0">
                <a:latin typeface="Times New Roman"/>
                <a:ea typeface="Times New Roman"/>
              </a:rPr>
              <a:t>6. Опазване на околната среда, включително намаляване на вредните емисии и отпадъци;</a:t>
            </a:r>
          </a:p>
          <a:p>
            <a:pPr marL="57150">
              <a:lnSpc>
                <a:spcPct val="115000"/>
              </a:lnSpc>
              <a:spcAft>
                <a:spcPts val="0"/>
              </a:spcAft>
            </a:pPr>
            <a:r>
              <a:rPr lang="bg-BG" sz="1500" dirty="0">
                <a:latin typeface="Times New Roman"/>
                <a:ea typeface="Times New Roman"/>
              </a:rPr>
              <a:t>7. Подобряване на енергийната ефективност в предприятията; </a:t>
            </a:r>
          </a:p>
          <a:p>
            <a:pPr marL="57150" algn="just">
              <a:lnSpc>
                <a:spcPct val="115000"/>
              </a:lnSpc>
              <a:spcAft>
                <a:spcPts val="0"/>
              </a:spcAft>
            </a:pPr>
            <a:r>
              <a:rPr lang="bg-BG" sz="1500" dirty="0">
                <a:latin typeface="Times New Roman"/>
                <a:ea typeface="Times New Roman"/>
              </a:rPr>
              <a:t>8. Подобряване на	безопасността и хигиенните условия на производство и труд; </a:t>
            </a:r>
          </a:p>
          <a:p>
            <a:pPr marL="57150" algn="just">
              <a:lnSpc>
                <a:spcPct val="115000"/>
              </a:lnSpc>
              <a:spcAft>
                <a:spcPts val="0"/>
              </a:spcAft>
            </a:pPr>
            <a:r>
              <a:rPr lang="bg-BG" sz="1500" dirty="0">
                <a:latin typeface="Times New Roman"/>
                <a:ea typeface="Times New Roman"/>
              </a:rPr>
              <a:t>9. Подобряване на качеството и безопасността на храните и тяхната проследяемост;</a:t>
            </a:r>
          </a:p>
          <a:p>
            <a:pPr marL="57150">
              <a:lnSpc>
                <a:spcPct val="115000"/>
              </a:lnSpc>
              <a:spcAft>
                <a:spcPts val="0"/>
              </a:spcAft>
            </a:pPr>
            <a:r>
              <a:rPr lang="bg-BG" sz="1500" dirty="0" smtClean="0">
                <a:latin typeface="Times New Roman"/>
                <a:ea typeface="Times New Roman"/>
              </a:rPr>
              <a:t>10. Подобряване на възможностите за производство на биологични храни чрез преработка на първични земеделски биологични продукти.</a:t>
            </a:r>
          </a:p>
          <a:p>
            <a:pPr algn="ctr"/>
            <a:endParaRPr kumimoji="1" lang="bg-BG" sz="1800" b="1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413" y="3117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56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094" y="125540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" y="116632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343" y="130134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5902" y="1340767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1076" y="6021288"/>
            <a:ext cx="9085880" cy="836711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 bwMode="auto">
          <a:xfrm>
            <a:off x="-2" y="1613825"/>
            <a:ext cx="9144001" cy="4444751"/>
          </a:xfrm>
          <a:prstGeom prst="rect">
            <a:avLst/>
          </a:prstGeom>
          <a:solidFill>
            <a:srgbClr val="EFEF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kumimoji="1" lang="ru-RU" sz="12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ДОПУСТИМИ</a:t>
            </a:r>
            <a:r>
              <a:rPr kumimoji="1" lang="ru-RU" sz="12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</a:rPr>
              <a:t> СА РАЗХОДИ ЗА: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/>
                <a:ea typeface="Times New Roman"/>
              </a:rPr>
              <a:t>1. </a:t>
            </a:r>
            <a:r>
              <a:rPr lang="bg-BG" sz="1200" b="1" dirty="0">
                <a:latin typeface="Times New Roman"/>
                <a:ea typeface="Times New Roman"/>
              </a:rPr>
              <a:t>Изграждане, придобиване и модернизиране на сгради</a:t>
            </a:r>
            <a:r>
              <a:rPr lang="bg-BG" sz="1200" dirty="0">
                <a:latin typeface="Times New Roman"/>
                <a:ea typeface="Times New Roman"/>
              </a:rPr>
              <a:t> и други недвижими активи свързани с производството и/или маркетинга; 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/>
                <a:ea typeface="Times New Roman"/>
              </a:rPr>
              <a:t>2. </a:t>
            </a:r>
            <a:r>
              <a:rPr lang="bg-BG" sz="1200" b="1" dirty="0">
                <a:latin typeface="Times New Roman"/>
                <a:ea typeface="Times New Roman"/>
              </a:rPr>
              <a:t>Закупуване на нови машини, съоръжения и оборудване</a:t>
            </a:r>
            <a:r>
              <a:rPr lang="bg-BG" sz="1200" dirty="0">
                <a:latin typeface="Times New Roman"/>
                <a:ea typeface="Times New Roman"/>
              </a:rPr>
              <a:t>, необходими за подобряване на производствения процес по преработка и маркетинга, в т.ч. за: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/>
                <a:ea typeface="Times New Roman"/>
              </a:rPr>
              <a:t>а) преработка, пакетиране, включително охлаждане, замразяване, сушене, съхраняване и др. на суровините или продукцията;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/>
                <a:ea typeface="Times New Roman"/>
              </a:rPr>
              <a:t>б) производство на нови продукти, въвеждане на нови технологии и процеси;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/>
                <a:ea typeface="Times New Roman"/>
              </a:rPr>
              <a:t>в) опазване компонентите на околната среда;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/>
                <a:ea typeface="Times New Roman"/>
              </a:rPr>
              <a:t>г) производство на енергия </a:t>
            </a:r>
            <a:r>
              <a:rPr lang="bg-BG" sz="1200" dirty="0" smtClean="0">
                <a:latin typeface="Times New Roman"/>
                <a:ea typeface="Times New Roman"/>
              </a:rPr>
              <a:t>от възобновяеми </a:t>
            </a:r>
            <a:r>
              <a:rPr lang="bg-BG" sz="1200" dirty="0">
                <a:latin typeface="Times New Roman"/>
                <a:ea typeface="Times New Roman"/>
              </a:rPr>
              <a:t>енергийни източници за собствените нужди на предприятието, включително чрез преработка на растителна и животинска първична и вторична биомаса;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/>
                <a:ea typeface="Times New Roman"/>
              </a:rPr>
              <a:t>д) подобряване на енергийната ефективност и за подобряване и контрол на качеството и безопасността на суровините и храните;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/>
                <a:ea typeface="Times New Roman"/>
              </a:rPr>
              <a:t>3. </a:t>
            </a:r>
            <a:r>
              <a:rPr lang="bg-BG" sz="1200" b="1" dirty="0">
                <a:latin typeface="Times New Roman"/>
                <a:ea typeface="Times New Roman"/>
              </a:rPr>
              <a:t>Закупуване на земя</a:t>
            </a:r>
            <a:r>
              <a:rPr lang="bg-BG" sz="1200" dirty="0">
                <a:latin typeface="Times New Roman"/>
                <a:ea typeface="Times New Roman"/>
              </a:rPr>
              <a:t>, необходима за изпълнение на проекта във връзка с изграждане и/или модернизиране на сгради, помещения и други недвижими материални активи, предназначени за производствени дейности;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/>
                <a:ea typeface="Times New Roman"/>
              </a:rPr>
              <a:t>4. </a:t>
            </a:r>
            <a:r>
              <a:rPr lang="bg-BG" sz="1200" b="1" dirty="0">
                <a:latin typeface="Times New Roman"/>
                <a:ea typeface="Times New Roman"/>
              </a:rPr>
              <a:t>Закупуване на сгради</a:t>
            </a:r>
            <a:r>
              <a:rPr lang="bg-BG" sz="1200" dirty="0">
                <a:latin typeface="Times New Roman"/>
                <a:ea typeface="Times New Roman"/>
              </a:rPr>
              <a:t>, помещения и други недвижими имоти, необходими за изпълнение на проекта, предназначени за производствени дейности;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/>
                <a:ea typeface="Times New Roman"/>
              </a:rPr>
              <a:t>5. </a:t>
            </a:r>
            <a:r>
              <a:rPr lang="bg-BG" sz="1200" b="1" dirty="0">
                <a:latin typeface="Times New Roman"/>
                <a:ea typeface="Times New Roman"/>
              </a:rPr>
              <a:t>Закупуване на специализирани транспортни средства</a:t>
            </a:r>
            <a:r>
              <a:rPr lang="bg-BG" sz="1200" dirty="0">
                <a:latin typeface="Times New Roman"/>
                <a:ea typeface="Times New Roman"/>
              </a:rPr>
              <a:t>, включително хладилни такива, за превоз на суровините или готовата продукция, използвани и произвеждани от предприятието;</a:t>
            </a:r>
          </a:p>
          <a:p>
            <a:pPr algn="just">
              <a:spcAft>
                <a:spcPts val="0"/>
              </a:spcAft>
            </a:pPr>
            <a:r>
              <a:rPr lang="bg-BG" sz="1200" dirty="0" smtClean="0">
                <a:latin typeface="Times New Roman"/>
                <a:ea typeface="Times New Roman"/>
              </a:rPr>
              <a:t>6. </a:t>
            </a:r>
            <a:r>
              <a:rPr lang="bg-BG" sz="1200" dirty="0">
                <a:latin typeface="Times New Roman"/>
                <a:ea typeface="Times New Roman"/>
              </a:rPr>
              <a:t>Материални инвестиции за постигане на съответствие с </a:t>
            </a:r>
            <a:r>
              <a:rPr lang="bg-BG" sz="1200" b="1" dirty="0">
                <a:latin typeface="Times New Roman"/>
                <a:ea typeface="Times New Roman"/>
              </a:rPr>
              <a:t>новоприети стандарти на ЕС и </a:t>
            </a:r>
            <a:r>
              <a:rPr lang="bg-BG" sz="1200" dirty="0">
                <a:latin typeface="Times New Roman"/>
                <a:ea typeface="Times New Roman"/>
              </a:rPr>
              <a:t>международно признати стандарти за системи за управление, въвеждане на добри производствени практики, системи за управление на качеството и подготовка за сертификация;</a:t>
            </a:r>
          </a:p>
          <a:p>
            <a:pPr algn="just">
              <a:spcAft>
                <a:spcPts val="0"/>
              </a:spcAft>
            </a:pPr>
            <a:r>
              <a:rPr lang="bg-BG" sz="1200" dirty="0" smtClean="0">
                <a:latin typeface="Times New Roman"/>
                <a:ea typeface="Times New Roman"/>
              </a:rPr>
              <a:t>7. </a:t>
            </a:r>
            <a:r>
              <a:rPr lang="bg-BG" sz="1200" dirty="0">
                <a:latin typeface="Times New Roman"/>
                <a:ea typeface="Times New Roman"/>
              </a:rPr>
              <a:t>Закупуване на софтуер, включително чрез финансов лизинг;</a:t>
            </a:r>
          </a:p>
          <a:p>
            <a:pPr algn="just">
              <a:spcAft>
                <a:spcPts val="0"/>
              </a:spcAft>
            </a:pPr>
            <a:r>
              <a:rPr lang="bg-BG" sz="1200" dirty="0" smtClean="0">
                <a:latin typeface="Times New Roman"/>
                <a:ea typeface="Times New Roman"/>
              </a:rPr>
              <a:t>8. </a:t>
            </a:r>
            <a:r>
              <a:rPr lang="bg-BG" sz="1200" dirty="0">
                <a:latin typeface="Times New Roman"/>
                <a:ea typeface="Times New Roman"/>
              </a:rPr>
              <a:t>За ноу-хау, придобиване на патентни права и лицензи, за регистрация на търговски марки и процеси, необходими за изготвяне и изпълнение на проекта;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/>
                <a:ea typeface="Times New Roman"/>
              </a:rPr>
              <a:t>9</a:t>
            </a:r>
            <a:r>
              <a:rPr lang="bg-BG" sz="1200" dirty="0" smtClean="0">
                <a:latin typeface="Times New Roman"/>
                <a:ea typeface="Times New Roman"/>
              </a:rPr>
              <a:t>. </a:t>
            </a:r>
            <a:r>
              <a:rPr lang="bg-BG" sz="1200" dirty="0">
                <a:latin typeface="Times New Roman"/>
                <a:ea typeface="Times New Roman"/>
              </a:rPr>
              <a:t>разходи, свързани с проекта, в т.ч. разходи за предпроектни проучвания, такси, </a:t>
            </a:r>
            <a:r>
              <a:rPr lang="bg-BG" sz="1200" b="1" dirty="0">
                <a:latin typeface="Times New Roman"/>
                <a:ea typeface="Times New Roman"/>
              </a:rPr>
              <a:t>хонорари за архитекти, инженери и консултанти</a:t>
            </a:r>
            <a:r>
              <a:rPr lang="bg-BG" sz="1200" dirty="0">
                <a:latin typeface="Times New Roman"/>
                <a:ea typeface="Times New Roman"/>
              </a:rPr>
              <a:t>. </a:t>
            </a:r>
          </a:p>
          <a:p>
            <a:pPr algn="ctr"/>
            <a:endParaRPr kumimoji="1" lang="bg-BG" sz="12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942" y="-4428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27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413" y="150607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" y="116632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343" y="130134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5902" y="1340767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1076" y="6021288"/>
            <a:ext cx="9085880" cy="836711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 bwMode="auto">
          <a:xfrm>
            <a:off x="-1" y="1646354"/>
            <a:ext cx="9144001" cy="4444751"/>
          </a:xfrm>
          <a:prstGeom prst="rect">
            <a:avLst/>
          </a:prstGeom>
          <a:solidFill>
            <a:srgbClr val="EFEFF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kumimoji="1" lang="bg-BG" sz="12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097782"/>
              </p:ext>
            </p:extLst>
          </p:nvPr>
        </p:nvGraphicFramePr>
        <p:xfrm>
          <a:off x="539552" y="1844825"/>
          <a:ext cx="7992888" cy="4114016"/>
        </p:xfrm>
        <a:graphic>
          <a:graphicData uri="http://schemas.openxmlformats.org/drawingml/2006/table">
            <a:tbl>
              <a:tblPr firstRow="1" firstCol="1" bandRow="1"/>
              <a:tblGrid>
                <a:gridCol w="432139"/>
                <a:gridCol w="6787758"/>
                <a:gridCol w="772991"/>
              </a:tblGrid>
              <a:tr h="3918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bg-BG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Критерий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Max </a:t>
                      </a: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18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Проектът предвижда инвестиции за преработка на суровини от плодове и/или зеленчуци и/или животновъдството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 т.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3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Проектът насърчава кооперирането и интеграцията между земеделските производители и предприятия от хранително – преработвателната промишленост като предвижда преработка на минимум 65% собствена или продукция от местни земеделски производители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 т.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3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Проектът предвижда въвеждане на иновации в сферата на хранително-вкусовата промишленост: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Иновации според % инвестиции: от 30% до 50%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Иновации според % инвестиции: над 50%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т.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т.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т.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9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Проектът включва преработка и производство на биологични продукти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т.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Проектът е свързан с инвестиции за постигане стандартите на ЕС, подпомагани по мярката, включително такива за намаляване на емисиите при производство на енергия от биомаса</a:t>
                      </a:r>
                      <a:endParaRPr lang="bg-BG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т.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8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Проектът предвижда производство на крайни продукти, които ще се реализиратна територията на МИГ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 т.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8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Проектът насърчава заетостта чрез разкриването на работни   места  при   запазване  на  съществуващите работни места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 т.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9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bg-BG" sz="1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Максимален брой точки</a:t>
                      </a:r>
                      <a:endParaRPr lang="bg-BG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 т.</a:t>
                      </a:r>
                      <a:endParaRPr lang="bg-BG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470" y="16971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26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094" y="111693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" y="116632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343" y="130134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5902" y="1340767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1076" y="5822504"/>
            <a:ext cx="9085880" cy="1035496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70461" y="3719073"/>
            <a:ext cx="21908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ФИНАНСИРАНЕ </a:t>
            </a:r>
          </a:p>
        </p:txBody>
      </p:sp>
      <p:sp>
        <p:nvSpPr>
          <p:cNvPr id="4" name="Правоъгълник 3"/>
          <p:cNvSpPr/>
          <p:nvPr/>
        </p:nvSpPr>
        <p:spPr>
          <a:xfrm>
            <a:off x="3698995" y="2793601"/>
            <a:ext cx="138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ИДЕЯ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6596434" y="3919128"/>
            <a:ext cx="23396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/>
              <a:t>КОНСУЛТИРАНЕ</a:t>
            </a: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39" y="1837173"/>
            <a:ext cx="2321734" cy="2008251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1" y="1855228"/>
            <a:ext cx="2507059" cy="1880295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818" y="3470432"/>
            <a:ext cx="2970115" cy="2128969"/>
          </a:xfrm>
          <a:prstGeom prst="rect">
            <a:avLst/>
          </a:prstGeom>
        </p:spPr>
      </p:pic>
      <p:pic>
        <p:nvPicPr>
          <p:cNvPr id="16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413" y="42890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99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186" y="116632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" y="116632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343" y="130134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5902" y="1340767"/>
            <a:ext cx="8652562" cy="3077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Европейският </a:t>
            </a:r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</a:rPr>
              <a:t>земеделски фонд за развитие на селските райони: Европа инвестира в селските </a:t>
            </a:r>
            <a:r>
              <a:rPr lang="ru-RU" sz="1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райони</a:t>
            </a:r>
            <a:endParaRPr lang="bg-BG" sz="1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1076" y="5822504"/>
            <a:ext cx="9085880" cy="1035496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ru-RU" altLang="zh-CN" sz="900" b="1" i="1" dirty="0">
                <a:solidFill>
                  <a:schemeClr val="bg2"/>
                </a:solidFill>
              </a:rPr>
              <a:t>Този документ е създаден в рамките на проект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№</a:t>
            </a:r>
            <a:r>
              <a:rPr lang="ru-RU" altLang="zh-CN" sz="900" b="1" i="1" dirty="0">
                <a:solidFill>
                  <a:schemeClr val="bg2"/>
                </a:solidFill>
              </a:rPr>
              <a:t>BG06RDNP001-19.001-0040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 „</a:t>
            </a:r>
            <a:r>
              <a:rPr lang="ru-RU" altLang="zh-CN" sz="900" b="1" i="1" dirty="0">
                <a:solidFill>
                  <a:schemeClr val="bg2"/>
                </a:solidFill>
              </a:rPr>
              <a:t>Стратегия за Водено от общностите местно развитие на територията на </a:t>
            </a:r>
            <a:r>
              <a:rPr lang="ru-RU" altLang="zh-CN" sz="900" b="1" i="1" dirty="0" smtClean="0">
                <a:solidFill>
                  <a:schemeClr val="bg2"/>
                </a:solidFill>
              </a:rPr>
              <a:t>МИГ  </a:t>
            </a:r>
            <a:r>
              <a:rPr lang="ru-RU" altLang="zh-CN" sz="900" b="1" i="1" dirty="0">
                <a:solidFill>
                  <a:schemeClr val="bg2"/>
                </a:solidFill>
              </a:rPr>
              <a:t>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a:t>
            </a:r>
            <a:endParaRPr lang="en-US" altLang="zh-CN" sz="900" b="1" i="1" dirty="0">
              <a:solidFill>
                <a:schemeClr val="bg2"/>
              </a:solidFill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613763" y="2492896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БЛАГОДАРИМ ЗА ОТДЕЛЕНОТО ВРЕМЕ И ВНИМАНИЕ</a:t>
            </a:r>
            <a:r>
              <a:rPr lang="bg-BG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rebuchet MS" panose="020B0603020202020204" pitchFamily="34" charset="0"/>
              </a:rPr>
              <a:t>!  </a:t>
            </a:r>
            <a:endParaRPr lang="bg-BG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rebuchet MS" panose="020B0603020202020204" pitchFamily="34" charset="0"/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1259633" y="2954561"/>
            <a:ext cx="684076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i="1" u="sng" dirty="0" smtClean="0">
                <a:latin typeface="+mj-lt"/>
                <a:cs typeface="Arial" panose="020B0604020202020204" pitchFamily="34" charset="0"/>
              </a:rPr>
              <a:t>За въпроси, съдействие и консултиране:</a:t>
            </a:r>
          </a:p>
          <a:p>
            <a:pPr algn="ctr"/>
            <a:r>
              <a:rPr lang="bg-BG" sz="2000" b="1" dirty="0" smtClean="0">
                <a:latin typeface="+mj-lt"/>
                <a:cs typeface="Arial" panose="020B0604020202020204" pitchFamily="34" charset="0"/>
              </a:rPr>
              <a:t>Сдружение МИГ Бяла Слатина</a:t>
            </a:r>
          </a:p>
          <a:p>
            <a:pPr algn="ctr"/>
            <a:r>
              <a:rPr lang="bg-BG" sz="2000" b="1" dirty="0" smtClean="0">
                <a:latin typeface="+mj-lt"/>
                <a:cs typeface="Arial" panose="020B0604020202020204" pitchFamily="34" charset="0"/>
              </a:rPr>
              <a:t>Гр. Бяла Слатина, ул. „Климент Охридски“ №68</a:t>
            </a:r>
          </a:p>
          <a:p>
            <a:pPr algn="ctr"/>
            <a:r>
              <a:rPr lang="bg-BG" sz="2000" b="1" dirty="0" smtClean="0">
                <a:latin typeface="+mj-lt"/>
                <a:cs typeface="Arial" panose="020B0604020202020204" pitchFamily="34" charset="0"/>
              </a:rPr>
              <a:t>Тел. 0910/50420</a:t>
            </a:r>
          </a:p>
          <a:p>
            <a:pPr algn="ctr"/>
            <a:r>
              <a:rPr lang="bg-BG" sz="2000" b="1" dirty="0" smtClean="0">
                <a:latin typeface="+mj-lt"/>
                <a:cs typeface="Arial" panose="020B0604020202020204" pitchFamily="34" charset="0"/>
              </a:rPr>
              <a:t>Е-</a:t>
            </a:r>
            <a:r>
              <a:rPr lang="en-GB" sz="2000" b="1" dirty="0">
                <a:latin typeface="+mj-lt"/>
                <a:cs typeface="Arial" panose="020B0604020202020204" pitchFamily="34" charset="0"/>
              </a:rPr>
              <a:t>mail</a:t>
            </a:r>
            <a:r>
              <a:rPr lang="en-GB" sz="2000" b="1" dirty="0" smtClean="0">
                <a:latin typeface="+mj-lt"/>
                <a:cs typeface="Arial" panose="020B0604020202020204" pitchFamily="34" charset="0"/>
              </a:rPr>
              <a:t>:</a:t>
            </a:r>
            <a:r>
              <a:rPr lang="bg-BG" sz="2000" b="1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+mj-lt"/>
                <a:cs typeface="Arial" panose="020B0604020202020204" pitchFamily="34" charset="0"/>
              </a:rPr>
              <a:t>mig_bslatina@abv.bg</a:t>
            </a:r>
            <a:r>
              <a:rPr lang="en-GB" sz="2000" b="1" dirty="0" smtClean="0">
                <a:latin typeface="+mj-lt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GB" sz="2000" b="1" dirty="0" smtClean="0">
                <a:latin typeface="+mj-lt"/>
                <a:cs typeface="Arial" panose="020B0604020202020204" pitchFamily="34" charset="0"/>
              </a:rPr>
              <a:t>Web: www.mig-bsl.com</a:t>
            </a:r>
            <a:r>
              <a:rPr lang="en-GB" sz="2000" b="1" dirty="0" smtClean="0">
                <a:latin typeface="+mj-lt"/>
                <a:cs typeface="Arial" panose="020B0604020202020204" pitchFamily="34" charset="0"/>
                <a:hlinkClick r:id="rId5"/>
              </a:rPr>
              <a:t>w</a:t>
            </a:r>
            <a:endParaRPr lang="bg-BG" sz="2000" b="1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582" y="3117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987" y="277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46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-04">
  <a:themeElements>
    <a:clrScheme name="template7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plate7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template7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7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7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7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business-04</Template>
  <TotalTime>1146</TotalTime>
  <Words>4030</Words>
  <Application>Microsoft Office PowerPoint</Application>
  <PresentationFormat>Презентация на цял екран (4:3)</PresentationFormat>
  <Paragraphs>296</Paragraphs>
  <Slides>15</Slides>
  <Notes>2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22" baseType="lpstr">
      <vt:lpstr>宋体</vt:lpstr>
      <vt:lpstr>Arial</vt:lpstr>
      <vt:lpstr>Calibri</vt:lpstr>
      <vt:lpstr>Times New Roman</vt:lpstr>
      <vt:lpstr>Trebuchet MS</vt:lpstr>
      <vt:lpstr>Verdana</vt:lpstr>
      <vt:lpstr>business-04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  <vt:lpstr>Този документ е създаден в рамките на проект  №BG06RDNP001-19.001-0040  „Стратегия за Водено от общностите местно развитие на територията на МИГ  Бяла Слатина“, който се осъществява с финансовата подкрепа на Програма за развитие на селските райони 2014-2020 г. и Оперативна програма „Иновации и конкурентоспособност“ 2014 – 2020 г., съфинансирани от Европейския съюз чрез Европейските структурни и инвестиционни фондове. Цялата отговорност за съдържанието на публикацията се носи от СНЦ „Местна инициативна група Бяла Слатина“ и при никакви обстоятелства не може да се счита, че този документ отразява официалното становище на Европейския съюз и Управляващите органи на ПРСР 2014 – 2020 г. и ОПИК 2014-2020 г.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Name</dc:title>
  <dc:creator>Pavlina Stanchovska</dc:creator>
  <cp:lastModifiedBy>mig 2</cp:lastModifiedBy>
  <cp:revision>114</cp:revision>
  <cp:lastPrinted>2019-10-02T13:28:32Z</cp:lastPrinted>
  <dcterms:created xsi:type="dcterms:W3CDTF">2018-08-17T08:29:07Z</dcterms:created>
  <dcterms:modified xsi:type="dcterms:W3CDTF">2019-10-02T13:29:57Z</dcterms:modified>
</cp:coreProperties>
</file>