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charts/style2.xml" ContentType="application/vnd.ms-office.chart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charts/colors6.xml" ContentType="application/vnd.ms-office.chartcolor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charts/colors4.xml" ContentType="application/vnd.ms-office.chartcolorstyl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charts/colors2.xml" ContentType="application/vnd.ms-office.chartcolorstyl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style5.xml" ContentType="application/vnd.ms-office.chartstyle+xml"/>
  <Override PartName="/ppt/charts/style6.xml" ContentType="application/vnd.ms-office.chartstyl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charts/style4.xml" ContentType="application/vnd.ms-office.chartstyle+xml"/>
  <Override PartName="/ppt/charts/style3.xml" ContentType="application/vnd.ms-office.chartstyl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charts/style1.xml" ContentType="application/vnd.ms-office.chart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charts/colors5.xml" ContentType="application/vnd.ms-office.chartcolor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charts/colors3.xml" ContentType="application/vnd.ms-office.chartcolorstyle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charts/colors1.xml" ContentType="application/vnd.ms-office.chartcolor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4218" r:id="rId1"/>
  </p:sldMasterIdLst>
  <p:handoutMasterIdLst>
    <p:handoutMasterId r:id="rId35"/>
  </p:handoutMasterIdLst>
  <p:sldIdLst>
    <p:sldId id="256" r:id="rId2"/>
    <p:sldId id="257" r:id="rId3"/>
    <p:sldId id="286" r:id="rId4"/>
    <p:sldId id="288" r:id="rId5"/>
    <p:sldId id="289" r:id="rId6"/>
    <p:sldId id="290" r:id="rId7"/>
    <p:sldId id="291" r:id="rId8"/>
    <p:sldId id="292" r:id="rId9"/>
    <p:sldId id="265" r:id="rId10"/>
    <p:sldId id="294" r:id="rId11"/>
    <p:sldId id="287" r:id="rId12"/>
    <p:sldId id="295" r:id="rId13"/>
    <p:sldId id="296" r:id="rId14"/>
    <p:sldId id="297" r:id="rId15"/>
    <p:sldId id="298" r:id="rId16"/>
    <p:sldId id="299" r:id="rId17"/>
    <p:sldId id="300" r:id="rId18"/>
    <p:sldId id="301" r:id="rId19"/>
    <p:sldId id="302" r:id="rId20"/>
    <p:sldId id="303" r:id="rId21"/>
    <p:sldId id="305" r:id="rId22"/>
    <p:sldId id="304" r:id="rId23"/>
    <p:sldId id="306" r:id="rId24"/>
    <p:sldId id="307" r:id="rId25"/>
    <p:sldId id="308" r:id="rId26"/>
    <p:sldId id="309" r:id="rId27"/>
    <p:sldId id="310" r:id="rId28"/>
    <p:sldId id="311" r:id="rId29"/>
    <p:sldId id="312" r:id="rId30"/>
    <p:sldId id="313" r:id="rId31"/>
    <p:sldId id="314" r:id="rId32"/>
    <p:sldId id="315" r:id="rId33"/>
    <p:sldId id="266" r:id="rId34"/>
  </p:sldIdLst>
  <p:sldSz cx="12192000" cy="6858000"/>
  <p:notesSz cx="7104063" cy="102346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E4434"/>
    <a:srgbClr val="B889DB"/>
    <a:srgbClr val="DCF3FE"/>
    <a:srgbClr val="E2DFCC"/>
    <a:srgbClr val="7C8868"/>
    <a:srgbClr val="FFFFCC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3" d="100"/>
          <a:sy n="73" d="100"/>
        </p:scale>
        <p:origin x="-582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oleObject" Target="file:///D:\Awork\Mary\2016\MIG_BS_All\Finals\PPT_20170123\Dias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oleObject" Target="file:///D:\Awork\Mary\2016\MIG_BS_All\Finals\PPT_20170123\Dias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Style" Target="style3.xml"/><Relationship Id="rId2" Type="http://schemas.microsoft.com/office/2011/relationships/chartColorStyle" Target="colors3.xml"/><Relationship Id="rId1" Type="http://schemas.openxmlformats.org/officeDocument/2006/relationships/oleObject" Target="file:///D:\Awork\Mary\2016\MIG_BS_All\Finals\PPT_20170123\Dias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Style" Target="style4.xml"/><Relationship Id="rId2" Type="http://schemas.microsoft.com/office/2011/relationships/chartColorStyle" Target="colors4.xml"/><Relationship Id="rId1" Type="http://schemas.openxmlformats.org/officeDocument/2006/relationships/oleObject" Target="file:///D:\Awork\Mary\2016\MIG_BS_All\Finals\PPT_20170123\Dias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Style" Target="style5.xml"/><Relationship Id="rId2" Type="http://schemas.microsoft.com/office/2011/relationships/chartColorStyle" Target="colors5.xml"/><Relationship Id="rId1" Type="http://schemas.openxmlformats.org/officeDocument/2006/relationships/oleObject" Target="file:///D:\Awork\Mary\2016\MIG_BS_All\Finals\PPT_20170123\Dias.xlsx" TargetMode="External"/></Relationships>
</file>

<file path=ppt/charts/_rels/chart6.xml.rels><?xml version="1.0" encoding="UTF-8" standalone="yes"?>
<Relationships xmlns="http://schemas.openxmlformats.org/package/2006/relationships"><Relationship Id="rId3" Type="http://schemas.microsoft.com/office/2011/relationships/chartStyle" Target="style6.xml"/><Relationship Id="rId2" Type="http://schemas.microsoft.com/office/2011/relationships/chartColorStyle" Target="colors6.xml"/><Relationship Id="rId1" Type="http://schemas.openxmlformats.org/officeDocument/2006/relationships/oleObject" Target="file:///D:\Awork\Mary\2016\MIG_BS_All\Finals\PPT_20170123\Dia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bg-BG"/>
  <c:chart>
    <c:autoTitleDeleted val="1"/>
    <c:plotArea>
      <c:layout>
        <c:manualLayout>
          <c:layoutTarget val="inner"/>
          <c:xMode val="edge"/>
          <c:yMode val="edge"/>
          <c:x val="7.8103237095363112E-2"/>
          <c:y val="3.8174525799241132E-2"/>
          <c:w val="0.85212685914260722"/>
          <c:h val="0.93277295633503121"/>
        </c:manualLayout>
      </c:layout>
      <c:pieChart>
        <c:varyColors val="1"/>
        <c:ser>
          <c:idx val="0"/>
          <c:order val="0"/>
          <c:dPt>
            <c:idx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2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3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4"/>
            <c:spPr>
              <a:solidFill>
                <a:schemeClr val="accent5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5"/>
            <c:spPr>
              <a:solidFill>
                <a:schemeClr val="accent6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6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7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8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9"/>
            <c:spPr>
              <a:solidFill>
                <a:schemeClr val="accent4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0"/>
            <c:spPr>
              <a:solidFill>
                <a:schemeClr val="accent5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1"/>
            <c:spPr>
              <a:solidFill>
                <a:schemeClr val="accent6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2"/>
            <c:spPr>
              <a:solidFill>
                <a:schemeClr val="accent1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3"/>
            <c:spPr>
              <a:solidFill>
                <a:schemeClr val="accent2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4"/>
            <c:spPr>
              <a:solidFill>
                <a:schemeClr val="accent3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Lbls>
            <c:dLbl>
              <c:idx val="7"/>
              <c:layout>
                <c:manualLayout>
                  <c:x val="0.11635921503221756"/>
                  <c:y val="7.8744684663955733E-2"/>
                </c:manualLayout>
              </c:layout>
              <c:dLblPos val="bestFit"/>
              <c:showCatName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>
                <c:manualLayout>
                  <c:x val="4.6677904027866132E-2"/>
                  <c:y val="9.6090600760187106E-2"/>
                </c:manualLayout>
              </c:layout>
              <c:dLblPos val="bestFit"/>
              <c:showCatName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layout>
                <c:manualLayout>
                  <c:x val="8.4254070750352822E-2"/>
                  <c:y val="6.4152400253100747E-2"/>
                </c:manualLayout>
              </c:layout>
              <c:dLblPos val="bestFit"/>
              <c:showCatName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1"/>
              <c:layout>
                <c:manualLayout>
                  <c:x val="8.3636592300962501E-2"/>
                  <c:y val="7.6016732779277129E-4"/>
                </c:manualLayout>
              </c:layout>
              <c:dLblPos val="bestFit"/>
              <c:showCatName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2"/>
              <c:layout>
                <c:manualLayout>
                  <c:x val="4.8637029746281736E-2"/>
                  <c:y val="9.1980246662925258E-2"/>
                </c:manualLayout>
              </c:layout>
              <c:dLblPos val="bestFit"/>
              <c:showCatName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3"/>
              <c:layout>
                <c:manualLayout>
                  <c:x val="0.18746445756780419"/>
                  <c:y val="7.6016732779277129E-4"/>
                </c:manualLayout>
              </c:layout>
              <c:dLblPos val="bestFit"/>
              <c:showCatName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4"/>
              <c:layout>
                <c:manualLayout>
                  <c:x val="0.30986001749781289"/>
                  <c:y val="2.5085521817161442E-2"/>
                </c:manualLayout>
              </c:layout>
              <c:dLblPos val="bestFit"/>
              <c:showCatName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en-US" sz="1000" b="1" i="0" u="none" strike="noStrike" kern="1200" spc="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bg-BG"/>
              </a:p>
            </c:txPr>
            <c:dLblPos val="bestFit"/>
            <c:showCatName val="1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Popu2015!$A$5:$A$19</c:f>
              <c:strCache>
                <c:ptCount val="15"/>
                <c:pt idx="0">
                  <c:v>гр.Бяла Слатина</c:v>
                </c:pt>
                <c:pt idx="1">
                  <c:v>с.Търнава</c:v>
                </c:pt>
                <c:pt idx="2">
                  <c:v>с.Попица</c:v>
                </c:pt>
                <c:pt idx="3">
                  <c:v>с.Галиче</c:v>
                </c:pt>
                <c:pt idx="4">
                  <c:v>с.Търнак</c:v>
                </c:pt>
                <c:pt idx="5">
                  <c:v>с.Алтимир</c:v>
                </c:pt>
                <c:pt idx="6">
                  <c:v>с.Габаре</c:v>
                </c:pt>
                <c:pt idx="7">
                  <c:v>с.Бъркачево</c:v>
                </c:pt>
                <c:pt idx="8">
                  <c:v>с.Бърдарски геран</c:v>
                </c:pt>
                <c:pt idx="9">
                  <c:v>с.Соколаре</c:v>
                </c:pt>
                <c:pt idx="10">
                  <c:v>с.Враняк</c:v>
                </c:pt>
                <c:pt idx="11">
                  <c:v>с.Тлачене</c:v>
                </c:pt>
                <c:pt idx="12">
                  <c:v>с.Буковец</c:v>
                </c:pt>
                <c:pt idx="13">
                  <c:v>с.Комарево</c:v>
                </c:pt>
                <c:pt idx="14">
                  <c:v>с.Драшан</c:v>
                </c:pt>
              </c:strCache>
            </c:strRef>
          </c:cat>
          <c:val>
            <c:numRef>
              <c:f>Popu2015!$B$5:$B$19</c:f>
              <c:numCache>
                <c:formatCode>General</c:formatCode>
                <c:ptCount val="15"/>
                <c:pt idx="0">
                  <c:v>10363</c:v>
                </c:pt>
                <c:pt idx="1">
                  <c:v>2194</c:v>
                </c:pt>
                <c:pt idx="2">
                  <c:v>1808</c:v>
                </c:pt>
                <c:pt idx="3">
                  <c:v>1665</c:v>
                </c:pt>
                <c:pt idx="4">
                  <c:v>1349</c:v>
                </c:pt>
                <c:pt idx="5">
                  <c:v>1077</c:v>
                </c:pt>
                <c:pt idx="6">
                  <c:v>1035</c:v>
                </c:pt>
                <c:pt idx="7">
                  <c:v>706</c:v>
                </c:pt>
                <c:pt idx="8">
                  <c:v>662</c:v>
                </c:pt>
                <c:pt idx="9">
                  <c:v>580</c:v>
                </c:pt>
                <c:pt idx="10">
                  <c:v>429</c:v>
                </c:pt>
                <c:pt idx="11">
                  <c:v>411</c:v>
                </c:pt>
                <c:pt idx="12">
                  <c:v>273</c:v>
                </c:pt>
                <c:pt idx="13">
                  <c:v>236</c:v>
                </c:pt>
                <c:pt idx="14">
                  <c:v>173</c:v>
                </c:pt>
              </c:numCache>
            </c:numRef>
          </c:val>
        </c:ser>
        <c:dLbls>
          <c:showCatName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zero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bg-BG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bg-BG"/>
  <c:chart>
    <c:autoTitleDeleted val="1"/>
    <c:plotArea>
      <c:layout>
        <c:manualLayout>
          <c:layoutTarget val="inner"/>
          <c:xMode val="edge"/>
          <c:yMode val="edge"/>
          <c:x val="6.042622386209974E-2"/>
          <c:y val="5.4441340683686175E-2"/>
          <c:w val="0.89484765418785162"/>
          <c:h val="0.93087136451790631"/>
        </c:manualLayout>
      </c:layout>
      <c:pieChart>
        <c:varyColors val="1"/>
        <c:ser>
          <c:idx val="0"/>
          <c:order val="0"/>
          <c:dPt>
            <c:idx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2"/>
            <c:spPr>
              <a:solidFill>
                <a:schemeClr val="accent6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3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4"/>
            <c:spPr>
              <a:solidFill>
                <a:schemeClr val="accent4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5"/>
            <c:spPr>
              <a:solidFill>
                <a:schemeClr val="accent6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6"/>
            <c:spPr>
              <a:solidFill>
                <a:schemeClr val="accent2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Lbls>
            <c:dLbl>
              <c:idx val="0"/>
              <c:layout>
                <c:manualLayout>
                  <c:x val="-4.3694225721785792E-3"/>
                  <c:y val="3.6905157659430268E-2"/>
                </c:manualLayout>
              </c:layout>
              <c:dLblPos val="bestFit"/>
              <c:showCatName val="1"/>
              <c:showPercent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0.18199409448818904"/>
                  <c:y val="0.20601652537246118"/>
                </c:manualLayout>
              </c:layout>
              <c:dLblPos val="bestFit"/>
              <c:showCatName val="1"/>
              <c:showPercent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0.15352099737532818"/>
                  <c:y val="-7.395245137713391E-2"/>
                </c:manualLayout>
              </c:layout>
              <c:dLblPos val="bestFit"/>
              <c:showCatName val="1"/>
              <c:showPercent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5.2135826771653522E-2"/>
                  <c:y val="-0.17112770278762876"/>
                </c:manualLayout>
              </c:layout>
              <c:dLblPos val="bestFit"/>
              <c:showCatName val="1"/>
              <c:showPercent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0.20882042869641296"/>
                  <c:y val="2.4286764783618409E-2"/>
                </c:manualLayout>
              </c:layout>
              <c:dLblPos val="bestFit"/>
              <c:showCatName val="1"/>
              <c:showPercent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3.0015310586176808E-2"/>
                  <c:y val="0.17291145158505208"/>
                </c:manualLayout>
              </c:layout>
              <c:dLblPos val="bestFit"/>
              <c:showCatName val="1"/>
              <c:showPercent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lang="en-US" sz="1000" b="1" i="0" u="none" strike="noStrike" kern="1200" spc="0" baseline="0">
                    <a:solidFill>
                      <a:schemeClr val="tx1"/>
                    </a:solidFill>
                    <a:latin typeface="Cambria" panose="02040503050406030204" pitchFamily="18" charset="0"/>
                    <a:ea typeface="+mn-ea"/>
                    <a:cs typeface="+mn-cs"/>
                  </a:defRPr>
                </a:pPr>
                <a:endParaRPr lang="bg-BG"/>
              </a:p>
            </c:txPr>
            <c:dLblPos val="inEnd"/>
            <c:showCatName val="1"/>
            <c:showPercent val="1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FPlan_PRSR!$K$8:$K$14</c:f>
              <c:strCache>
                <c:ptCount val="7"/>
                <c:pt idx="0">
                  <c:v>01 </c:v>
                </c:pt>
                <c:pt idx="1">
                  <c:v>4.1</c:v>
                </c:pt>
                <c:pt idx="2">
                  <c:v>4.2</c:v>
                </c:pt>
                <c:pt idx="3">
                  <c:v>6.4</c:v>
                </c:pt>
                <c:pt idx="4">
                  <c:v>7.2</c:v>
                </c:pt>
                <c:pt idx="5">
                  <c:v>7.5</c:v>
                </c:pt>
                <c:pt idx="6">
                  <c:v>7.6</c:v>
                </c:pt>
              </c:strCache>
            </c:strRef>
          </c:cat>
          <c:val>
            <c:numRef>
              <c:f>FPlan_PRSR!$L$8:$L$14</c:f>
              <c:numCache>
                <c:formatCode>0.00</c:formatCode>
                <c:ptCount val="7"/>
                <c:pt idx="0">
                  <c:v>2.04</c:v>
                </c:pt>
                <c:pt idx="1">
                  <c:v>23.52</c:v>
                </c:pt>
                <c:pt idx="2">
                  <c:v>7.9700000000000015</c:v>
                </c:pt>
                <c:pt idx="3">
                  <c:v>27.27</c:v>
                </c:pt>
                <c:pt idx="4">
                  <c:v>32.380000000000003</c:v>
                </c:pt>
                <c:pt idx="5">
                  <c:v>3.4099999999999997</c:v>
                </c:pt>
                <c:pt idx="6">
                  <c:v>3.4099999999999997</c:v>
                </c:pt>
              </c:numCache>
            </c:numRef>
          </c:val>
        </c:ser>
        <c:dLbls>
          <c:showPercent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zero"/>
  </c:chart>
  <c:spPr>
    <a:noFill/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>
          <a:solidFill>
            <a:schemeClr val="tx1"/>
          </a:solidFill>
          <a:latin typeface="Cambria" panose="02040503050406030204" pitchFamily="18" charset="0"/>
        </a:defRPr>
      </a:pPr>
      <a:endParaRPr lang="bg-BG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bg-BG"/>
  <c:style val="1"/>
  <c:chart>
    <c:autoTitleDeleted val="1"/>
    <c:view3D>
      <c:rotX val="30"/>
      <c:depthPercent val="100"/>
      <c:perspective val="30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spPr>
              <a:solidFill>
                <a:schemeClr val="dk1">
                  <a:tint val="885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1"/>
            <c:spPr>
              <a:solidFill>
                <a:schemeClr val="dk1">
                  <a:tint val="55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en-US" sz="1200" b="1" i="0" u="none" strike="noStrike" kern="1200" spc="0" baseline="0">
                    <a:solidFill>
                      <a:sysClr val="windowText" lastClr="000000"/>
                    </a:solidFill>
                    <a:latin typeface="Cambria" panose="02040503050406030204" pitchFamily="18" charset="0"/>
                    <a:ea typeface="+mn-ea"/>
                    <a:cs typeface="+mn-cs"/>
                  </a:defRPr>
                </a:pPr>
                <a:endParaRPr lang="bg-BG"/>
              </a:p>
            </c:txPr>
            <c:dLblPos val="ctr"/>
            <c:showCatName val="1"/>
            <c:showPercent val="1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FPlan_OPIK_OP!$G$20:$G$21</c:f>
              <c:strCache>
                <c:ptCount val="2"/>
                <c:pt idx="0">
                  <c:v>2.1</c:v>
                </c:pt>
                <c:pt idx="1">
                  <c:v>2.2</c:v>
                </c:pt>
              </c:strCache>
            </c:strRef>
          </c:cat>
          <c:val>
            <c:numRef>
              <c:f>FPlan_OPIK_OP!$H$20:$H$21</c:f>
              <c:numCache>
                <c:formatCode>0.00</c:formatCode>
                <c:ptCount val="2"/>
                <c:pt idx="0">
                  <c:v>35.800000000000004</c:v>
                </c:pt>
                <c:pt idx="1">
                  <c:v>64.2</c:v>
                </c:pt>
              </c:numCache>
            </c:numRef>
          </c:val>
        </c:ser>
        <c:dLbls>
          <c:showCatName val="1"/>
        </c:dLbls>
      </c:pie3DChart>
      <c:spPr>
        <a:noFill/>
        <a:ln>
          <a:noFill/>
        </a:ln>
        <a:effectLst/>
      </c:spPr>
    </c:plotArea>
    <c:plotVisOnly val="1"/>
    <c:dispBlanksAs val="zero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bg-BG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bg-BG"/>
  <c:chart>
    <c:autoTitleDeleted val="1"/>
    <c:view3D>
      <c:rotX val="30"/>
      <c:depthPercent val="100"/>
      <c:perspective val="30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spPr>
              <a:solidFill>
                <a:schemeClr val="accent6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1"/>
            <c:spPr>
              <a:solidFill>
                <a:schemeClr val="accent5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2"/>
            <c:spPr>
              <a:solidFill>
                <a:schemeClr val="accent4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3"/>
            <c:spPr>
              <a:solidFill>
                <a:schemeClr val="accent6">
                  <a:lumMod val="6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4"/>
            <c:spPr>
              <a:solidFill>
                <a:schemeClr val="accent5">
                  <a:lumMod val="6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en-US" sz="1200" b="1" i="0" u="none" strike="noStrike" kern="1200" spc="0" baseline="0">
                    <a:solidFill>
                      <a:sysClr val="windowText" lastClr="000000"/>
                    </a:solidFill>
                    <a:latin typeface="Cambria" panose="02040503050406030204" pitchFamily="18" charset="0"/>
                    <a:ea typeface="+mn-ea"/>
                    <a:cs typeface="+mn-cs"/>
                  </a:defRPr>
                </a:pPr>
                <a:endParaRPr lang="bg-BG"/>
              </a:p>
            </c:txPr>
            <c:dLblPos val="ctr"/>
            <c:showCatName val="1"/>
            <c:showPercent val="1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FPlan_OPIK_OP!$G$23:$G$27</c:f>
              <c:strCache>
                <c:ptCount val="5"/>
                <c:pt idx="0">
                  <c:v>1.1</c:v>
                </c:pt>
                <c:pt idx="1">
                  <c:v>1.3</c:v>
                </c:pt>
                <c:pt idx="2">
                  <c:v>1.7</c:v>
                </c:pt>
                <c:pt idx="3">
                  <c:v>2.1</c:v>
                </c:pt>
                <c:pt idx="4">
                  <c:v>2.4</c:v>
                </c:pt>
              </c:strCache>
            </c:strRef>
          </c:cat>
          <c:val>
            <c:numRef>
              <c:f>FPlan_OPIK_OP!$H$23:$H$27</c:f>
              <c:numCache>
                <c:formatCode>0.00</c:formatCode>
                <c:ptCount val="5"/>
                <c:pt idx="0">
                  <c:v>23.55</c:v>
                </c:pt>
                <c:pt idx="1">
                  <c:v>16.82</c:v>
                </c:pt>
                <c:pt idx="2">
                  <c:v>20.18</c:v>
                </c:pt>
                <c:pt idx="3">
                  <c:v>19.27</c:v>
                </c:pt>
                <c:pt idx="4">
                  <c:v>20.18</c:v>
                </c:pt>
              </c:numCache>
            </c:numRef>
          </c:val>
        </c:ser>
        <c:dLbls>
          <c:showCatName val="1"/>
        </c:dLbls>
      </c:pie3DChart>
      <c:spPr>
        <a:noFill/>
        <a:ln>
          <a:noFill/>
        </a:ln>
        <a:effectLst/>
      </c:spPr>
    </c:plotArea>
    <c:plotVisOnly val="1"/>
    <c:dispBlanksAs val="zero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bg-BG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bg-BG"/>
  <c:chart>
    <c:autoTitleDeleted val="1"/>
    <c:view3D>
      <c:rotX val="30"/>
      <c:depthPercent val="100"/>
      <c:perspective val="30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spPr>
              <a:solidFill>
                <a:schemeClr val="accent1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1"/>
            <c:spPr>
              <a:solidFill>
                <a:schemeClr val="accent2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2"/>
            <c:spPr>
              <a:solidFill>
                <a:schemeClr val="accent3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3"/>
            <c:spPr>
              <a:solidFill>
                <a:schemeClr val="accent4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4"/>
            <c:spPr>
              <a:solidFill>
                <a:schemeClr val="accent5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5"/>
            <c:spPr>
              <a:solidFill>
                <a:schemeClr val="accent6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6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7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8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9"/>
            <c:spPr>
              <a:solidFill>
                <a:schemeClr val="accent4">
                  <a:lumMod val="6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10"/>
            <c:spPr>
              <a:solidFill>
                <a:schemeClr val="accent5">
                  <a:lumMod val="6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11"/>
            <c:spPr>
              <a:solidFill>
                <a:schemeClr val="accent6">
                  <a:lumMod val="6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12"/>
            <c:spPr>
              <a:solidFill>
                <a:schemeClr val="accent1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13"/>
            <c:spPr>
              <a:solidFill>
                <a:schemeClr val="accent2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14"/>
            <c:spPr>
              <a:solidFill>
                <a:schemeClr val="accent3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15"/>
            <c:spPr>
              <a:solidFill>
                <a:schemeClr val="accent4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Lbls>
            <c:dLbl>
              <c:idx val="0"/>
              <c:layout>
                <c:manualLayout>
                  <c:x val="-0.1352941176470589"/>
                  <c:y val="-2.8188757655293106E-2"/>
                </c:manualLayout>
              </c:layout>
              <c:dLblPos val="bestFit"/>
              <c:showCatName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4.4079203334877332E-2"/>
                  <c:y val="-3.9299868766404226E-2"/>
                </c:manualLayout>
              </c:layout>
              <c:dLblPos val="bestFit"/>
              <c:showCatName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8.2429828624363127E-2"/>
                  <c:y val="-3.9299868766404226E-2"/>
                </c:manualLayout>
              </c:layout>
              <c:dLblPos val="bestFit"/>
              <c:showCatName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>
                <c:manualLayout>
                  <c:x val="-0.13213926200401419"/>
                  <c:y val="-0.2868536745406825"/>
                </c:manualLayout>
              </c:layout>
              <c:dLblPos val="bestFit"/>
              <c:showCatName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en-US" sz="1050" b="1" i="0" u="none" strike="noStrike" kern="1200" spc="0" baseline="0">
                    <a:solidFill>
                      <a:srgbClr val="C00000"/>
                    </a:solidFill>
                    <a:latin typeface="Cambria" panose="02040503050406030204" pitchFamily="18" charset="0"/>
                    <a:ea typeface="+mn-ea"/>
                    <a:cs typeface="+mn-cs"/>
                  </a:defRPr>
                </a:pPr>
                <a:endParaRPr lang="bg-BG"/>
              </a:p>
            </c:txPr>
            <c:dLblPos val="inEnd"/>
            <c:showCatName val="1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FPlan_All_Dias!$B$34:$B$49</c:f>
              <c:strCache>
                <c:ptCount val="16"/>
                <c:pt idx="0">
                  <c:v>ПРСР М:1.1</c:v>
                </c:pt>
                <c:pt idx="1">
                  <c:v>ПРСР М:1.2</c:v>
                </c:pt>
                <c:pt idx="2">
                  <c:v>ПРСР М:1.3</c:v>
                </c:pt>
                <c:pt idx="3">
                  <c:v>ПРСР М:4.1</c:v>
                </c:pt>
                <c:pt idx="4">
                  <c:v>ПРСР М:4.2</c:v>
                </c:pt>
                <c:pt idx="5">
                  <c:v>ПРСР М:6.4</c:v>
                </c:pt>
                <c:pt idx="6">
                  <c:v>ПРСР М:7.2</c:v>
                </c:pt>
                <c:pt idx="7">
                  <c:v>ПРСР М:7.5</c:v>
                </c:pt>
                <c:pt idx="8">
                  <c:v>ПРСР М:7.6</c:v>
                </c:pt>
                <c:pt idx="9">
                  <c:v>ОПИК М:2.1</c:v>
                </c:pt>
                <c:pt idx="10">
                  <c:v>ОПИК М:2.2</c:v>
                </c:pt>
                <c:pt idx="11">
                  <c:v>ОПРЧР М:1.1</c:v>
                </c:pt>
                <c:pt idx="12">
                  <c:v>ОПРЧР М:1.3</c:v>
                </c:pt>
                <c:pt idx="13">
                  <c:v>ОПРЧР М:1.7</c:v>
                </c:pt>
                <c:pt idx="14">
                  <c:v>ОПРЧР М:2.1</c:v>
                </c:pt>
                <c:pt idx="15">
                  <c:v>ОПРЧР М:2.4</c:v>
                </c:pt>
              </c:strCache>
            </c:strRef>
          </c:cat>
          <c:val>
            <c:numRef>
              <c:f>FPlan_All_Dias!$C$34:$C$49</c:f>
              <c:numCache>
                <c:formatCode>General</c:formatCode>
                <c:ptCount val="16"/>
                <c:pt idx="0">
                  <c:v>0.3136760400909348</c:v>
                </c:pt>
                <c:pt idx="1">
                  <c:v>0.3136760400909348</c:v>
                </c:pt>
                <c:pt idx="2">
                  <c:v>0.3136760400909348</c:v>
                </c:pt>
                <c:pt idx="3">
                  <c:v>10.821823383137247</c:v>
                </c:pt>
                <c:pt idx="4">
                  <c:v>3.6660102995527772</c:v>
                </c:pt>
                <c:pt idx="5">
                  <c:v>12.547041603637384</c:v>
                </c:pt>
                <c:pt idx="6">
                  <c:v>14.8996119043194</c:v>
                </c:pt>
                <c:pt idx="7">
                  <c:v>1.5683802004546734</c:v>
                </c:pt>
                <c:pt idx="8">
                  <c:v>1.5683802004546734</c:v>
                </c:pt>
                <c:pt idx="9">
                  <c:v>10.978661403182715</c:v>
                </c:pt>
                <c:pt idx="10">
                  <c:v>19.696189071369911</c:v>
                </c:pt>
                <c:pt idx="11">
                  <c:v>5.4893307015913591</c:v>
                </c:pt>
                <c:pt idx="12">
                  <c:v>3.9209505011366836</c:v>
                </c:pt>
                <c:pt idx="13">
                  <c:v>4.7051406013640218</c:v>
                </c:pt>
                <c:pt idx="14">
                  <c:v>4.4923114081623226</c:v>
                </c:pt>
                <c:pt idx="15">
                  <c:v>4.7051406013640218</c:v>
                </c:pt>
              </c:numCache>
            </c:numRef>
          </c:val>
        </c:ser>
        <c:dLbls>
          <c:showCatName val="1"/>
        </c:dLbls>
      </c:pie3DChart>
      <c:spPr>
        <a:noFill/>
        <a:ln>
          <a:noFill/>
        </a:ln>
        <a:effectLst/>
      </c:spPr>
    </c:plotArea>
    <c:plotVisOnly val="1"/>
    <c:dispBlanksAs val="zero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bg-BG"/>
    </a:p>
  </c:tx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bg-BG"/>
  <c:chart>
    <c:autoTitleDeleted val="1"/>
    <c:view3D>
      <c:rotX val="30"/>
      <c:depthPercent val="100"/>
      <c:perspective val="30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spPr>
              <a:solidFill>
                <a:schemeClr val="accent1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1"/>
            <c:spPr>
              <a:solidFill>
                <a:schemeClr val="accent2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2"/>
            <c:spPr>
              <a:solidFill>
                <a:schemeClr val="accent3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Lbls>
            <c:dLbl>
              <c:idx val="0"/>
              <c:layout>
                <c:manualLayout>
                  <c:x val="-0.21388888888888891"/>
                  <c:y val="2.7777777777777801E-2"/>
                </c:manualLayout>
              </c:layout>
              <c:dLblPos val="bestFit"/>
              <c:showCatName val="1"/>
              <c:showPercent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19166666666666668"/>
                  <c:y val="-0.2685185185185186"/>
                </c:manualLayout>
              </c:layout>
              <c:dLblPos val="bestFit"/>
              <c:showCatName val="1"/>
              <c:showPercent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.18333333333333343"/>
                  <c:y val="9.7222222222222238E-2"/>
                </c:manualLayout>
              </c:layout>
              <c:dLblPos val="bestFit"/>
              <c:showCatName val="1"/>
              <c:showPercent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en-US" sz="1200" b="1" i="0" u="none" strike="noStrike" kern="1200" spc="0" baseline="0">
                    <a:solidFill>
                      <a:sysClr val="windowText" lastClr="000000"/>
                    </a:solidFill>
                    <a:latin typeface="Cambria" panose="02040503050406030204" pitchFamily="18" charset="0"/>
                    <a:ea typeface="+mn-ea"/>
                    <a:cs typeface="+mn-cs"/>
                  </a:defRPr>
                </a:pPr>
                <a:endParaRPr lang="bg-BG"/>
              </a:p>
            </c:txPr>
            <c:dLblPos val="outEnd"/>
            <c:showCatName val="1"/>
            <c:showPercent val="1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FPlan_All_Dias!$B$30:$B$32</c:f>
              <c:strCache>
                <c:ptCount val="3"/>
                <c:pt idx="0">
                  <c:v>ПРСР</c:v>
                </c:pt>
                <c:pt idx="1">
                  <c:v>ОПИК</c:v>
                </c:pt>
                <c:pt idx="2">
                  <c:v>ОПРЧР</c:v>
                </c:pt>
              </c:strCache>
            </c:strRef>
          </c:cat>
          <c:val>
            <c:numRef>
              <c:f>FPlan_All_Dias!$C$30:$C$32</c:f>
              <c:numCache>
                <c:formatCode>General</c:formatCode>
                <c:ptCount val="3"/>
                <c:pt idx="0">
                  <c:v>46.012275711828963</c:v>
                </c:pt>
                <c:pt idx="1">
                  <c:v>30.674850474552649</c:v>
                </c:pt>
                <c:pt idx="2">
                  <c:v>23.312873813618417</c:v>
                </c:pt>
              </c:numCache>
            </c:numRef>
          </c:val>
        </c:ser>
        <c:dLbls>
          <c:showCatName val="1"/>
        </c:dLbls>
      </c:pie3DChart>
      <c:spPr>
        <a:noFill/>
        <a:ln>
          <a:noFill/>
        </a:ln>
        <a:effectLst/>
      </c:spPr>
    </c:plotArea>
    <c:plotVisOnly val="1"/>
    <c:dispBlanksAs val="zero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bg-BG"/>
    </a:p>
  </c:txPr>
  <c:externalData r:id="rId1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20">
  <a:schemeClr val="dk1"/>
  <cs:variation>
    <a:tint val="88500"/>
  </cs:variation>
  <cs:variation>
    <a:tint val="55000"/>
  </cs:variation>
  <cs:variation>
    <a:tint val="75000"/>
  </cs:variation>
  <cs:variation>
    <a:tint val="98500"/>
  </cs:variation>
  <cs:variation>
    <a:tint val="30000"/>
  </cs:variation>
  <cs:variation>
    <a:tint val="60000"/>
  </cs:variation>
  <cs:variation>
    <a:tint val="8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78427" cy="513508"/>
          </a:xfrm>
          <a:prstGeom prst="rect">
            <a:avLst/>
          </a:prstGeom>
        </p:spPr>
        <p:txBody>
          <a:bodyPr vert="horz" lIns="94787" tIns="47393" rIns="94787" bIns="47393" rtlCol="0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3993" y="0"/>
            <a:ext cx="3078427" cy="513508"/>
          </a:xfrm>
          <a:prstGeom prst="rect">
            <a:avLst/>
          </a:prstGeom>
        </p:spPr>
        <p:txBody>
          <a:bodyPr vert="horz" lIns="94787" tIns="47393" rIns="94787" bIns="47393" rtlCol="0"/>
          <a:lstStyle>
            <a:lvl1pPr algn="r">
              <a:defRPr sz="1200"/>
            </a:lvl1pPr>
          </a:lstStyle>
          <a:p>
            <a:fld id="{337579E6-E2FD-4AC0-8C33-C8FAC381363A}" type="datetimeFigureOut">
              <a:rPr lang="bg-BG" smtClean="0"/>
              <a:pPr/>
              <a:t>14.02.2017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721106"/>
            <a:ext cx="3078427" cy="513507"/>
          </a:xfrm>
          <a:prstGeom prst="rect">
            <a:avLst/>
          </a:prstGeom>
        </p:spPr>
        <p:txBody>
          <a:bodyPr vert="horz" lIns="94787" tIns="47393" rIns="94787" bIns="47393" rtlCol="0" anchor="b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3993" y="9721106"/>
            <a:ext cx="3078427" cy="513507"/>
          </a:xfrm>
          <a:prstGeom prst="rect">
            <a:avLst/>
          </a:prstGeom>
        </p:spPr>
        <p:txBody>
          <a:bodyPr vert="horz" lIns="94787" tIns="47393" rIns="94787" bIns="47393" rtlCol="0" anchor="b"/>
          <a:lstStyle>
            <a:lvl1pPr algn="r">
              <a:defRPr sz="1200"/>
            </a:lvl1pPr>
          </a:lstStyle>
          <a:p>
            <a:fld id="{F69DAC92-4786-404F-B0CA-5235C04A0645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="" xmlns:p14="http://schemas.microsoft.com/office/powerpoint/2010/main" val="27378859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/>
          <p:nvPr/>
        </p:nvSpPr>
        <p:spPr bwMode="auto">
          <a:xfrm>
            <a:off x="11784011" y="1189204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88913" y="1143293"/>
            <a:ext cx="7034362" cy="4268965"/>
          </a:xfrm>
        </p:spPr>
        <p:txBody>
          <a:bodyPr anchor="t">
            <a:normAutofit/>
          </a:bodyPr>
          <a:lstStyle>
            <a:lvl1pPr algn="l">
              <a:lnSpc>
                <a:spcPct val="85000"/>
              </a:lnSpc>
              <a:defRPr sz="7700" cap="all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88914" y="5537925"/>
            <a:ext cx="7034362" cy="706355"/>
          </a:xfrm>
        </p:spPr>
        <p:txBody>
          <a:bodyPr>
            <a:normAutofit/>
          </a:bodyPr>
          <a:lstStyle>
            <a:lvl1pPr marL="0" indent="0" algn="l">
              <a:lnSpc>
                <a:spcPct val="114000"/>
              </a:lnSpc>
              <a:spcBef>
                <a:spcPts val="0"/>
              </a:spcBef>
              <a:buNone/>
              <a:defRPr sz="2000" b="0" i="1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88913" y="6314440"/>
            <a:ext cx="1596622" cy="365125"/>
          </a:xfrm>
        </p:spPr>
        <p:txBody>
          <a:bodyPr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4AAD347D-5ACD-4C99-B74B-A9C85AD731AF}" type="datetimeFigureOut">
              <a:rPr lang="en-US" smtClean="0"/>
              <a:pPr/>
              <a:t>2/14/2017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00591" y="6314440"/>
            <a:ext cx="5122683" cy="365125"/>
          </a:xfrm>
        </p:spPr>
        <p:txBody>
          <a:bodyPr/>
          <a:lstStyle>
            <a:lvl1pPr algn="l">
              <a:defRPr b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84011" y="1416216"/>
            <a:ext cx="407988" cy="365125"/>
          </a:xfrm>
        </p:spPr>
        <p:txBody>
          <a:bodyPr/>
          <a:lstStyle>
            <a:lvl1pPr algn="r">
              <a:defRPr>
                <a:solidFill>
                  <a:schemeClr val="bg2"/>
                </a:solidFill>
              </a:defRPr>
            </a:lvl1pPr>
          </a:lstStyle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773855" y="1257300"/>
            <a:ext cx="0" cy="560070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138838242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 mod="1">
    <p:ext uri="{DCECCB84-F9BA-43D5-87BE-67443E8EF086}">
      <p15:sldGuideLst xmlns="" xmlns:p15="http://schemas.microsoft.com/office/powerpoint/2012/main">
        <p15:guide id="1" orient="horz" pos="792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pPr/>
              <a:t>2/14/2017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1070426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11784011" y="1393748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7673" y="2571722"/>
            <a:ext cx="8296654" cy="3286153"/>
          </a:xfrm>
        </p:spPr>
        <p:txBody>
          <a:bodyPr anchor="t">
            <a:normAutofit/>
          </a:bodyPr>
          <a:lstStyle>
            <a:lvl1pPr>
              <a:lnSpc>
                <a:spcPct val="85000"/>
              </a:lnSpc>
              <a:defRPr sz="7700" cap="all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7673" y="1393748"/>
            <a:ext cx="8401429" cy="819150"/>
          </a:xfrm>
        </p:spPr>
        <p:txBody>
          <a:bodyPr anchor="ctr">
            <a:normAutofit/>
          </a:bodyPr>
          <a:lstStyle>
            <a:lvl1pPr marL="0" indent="0" algn="r">
              <a:lnSpc>
                <a:spcPct val="113000"/>
              </a:lnSpc>
              <a:spcBef>
                <a:spcPts val="0"/>
              </a:spcBef>
              <a:buNone/>
              <a:defRPr sz="2000" b="0" i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742955" y="6314439"/>
            <a:ext cx="1596622" cy="365125"/>
          </a:xfrm>
        </p:spPr>
        <p:txBody>
          <a:bodyPr/>
          <a:lstStyle>
            <a:lvl1pPr>
              <a:defRPr sz="12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9796027F-7875-4030-9381-8BD8C4F21935}" type="datetimeFigureOut">
              <a:rPr lang="en-US" smtClean="0"/>
              <a:pPr/>
              <a:t>2/14/2017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47673" y="6314440"/>
            <a:ext cx="6480226" cy="365125"/>
          </a:xfrm>
        </p:spPr>
        <p:txBody>
          <a:bodyPr/>
          <a:lstStyle>
            <a:lvl1pPr>
              <a:defRPr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84011" y="1620760"/>
            <a:ext cx="407988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 flipH="1">
            <a:off x="1" y="6178167"/>
            <a:ext cx="10244326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2626704184"/>
      </p:ext>
    </p:extLst>
  </p:cSld>
  <p:clrMapOvr>
    <a:masterClrMapping/>
  </p:clrMapOvr>
  <p:extLst mod="1">
    <p:ext uri="{DCECCB84-F9BA-43D5-87BE-67443E8EF086}">
      <p15:sldGuideLst xmlns="" xmlns:p15="http://schemas.microsoft.com/office/powerpoint/2012/main">
        <p15:guide id="1" pos="6456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81600" y="540628"/>
            <a:ext cx="6248400" cy="248894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81600" y="3712467"/>
            <a:ext cx="6248400" cy="248222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pPr/>
              <a:t>2/14/2017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9916108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557784"/>
            <a:ext cx="3831336" cy="495604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81600" y="558065"/>
            <a:ext cx="6245352" cy="914400"/>
          </a:xfrm>
        </p:spPr>
        <p:txBody>
          <a:bodyPr anchor="b">
            <a:normAutofit/>
          </a:bodyPr>
          <a:lstStyle>
            <a:lvl1pPr marL="0" indent="0">
              <a:lnSpc>
                <a:spcPct val="113000"/>
              </a:lnSpc>
              <a:spcBef>
                <a:spcPts val="0"/>
              </a:spcBef>
              <a:buNone/>
              <a:defRPr sz="2400" b="0" i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81600" y="1526671"/>
            <a:ext cx="6245352" cy="175564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81600" y="3700826"/>
            <a:ext cx="6248400" cy="914400"/>
          </a:xfrm>
        </p:spPr>
        <p:txBody>
          <a:bodyPr anchor="b">
            <a:normAutofit/>
          </a:bodyPr>
          <a:lstStyle>
            <a:lvl1pPr marL="0" indent="0">
              <a:buNone/>
              <a:defRPr sz="2400" b="0" i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81600" y="4669432"/>
            <a:ext cx="6245352" cy="175564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pPr/>
              <a:t>2/14/2017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304323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pPr/>
              <a:t>2/14/2017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4788670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pPr/>
              <a:t>2/14/2017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406729301"/>
      </p:ext>
    </p:extLst>
  </p:cSld>
  <p:clrMapOvr>
    <a:masterClrMapping/>
  </p:clrMapOvr>
  <p:extLst>
    <p:ext uri="{DCECCB84-F9BA-43D5-87BE-67443E8EF086}">
      <p15:sldGuideLst xmlns=""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555479"/>
            <a:ext cx="3838776" cy="1921022"/>
          </a:xfrm>
        </p:spPr>
        <p:txBody>
          <a:bodyPr anchor="t">
            <a:noAutofit/>
          </a:bodyPr>
          <a:lstStyle>
            <a:lvl1pPr>
              <a:lnSpc>
                <a:spcPct val="93000"/>
              </a:lnSpc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564147"/>
            <a:ext cx="6248400" cy="5622644"/>
          </a:xfrm>
        </p:spPr>
        <p:txBody>
          <a:bodyPr/>
          <a:lstStyle>
            <a:lvl1pPr>
              <a:lnSpc>
                <a:spcPct val="112000"/>
              </a:lnSpc>
              <a:defRPr sz="2000"/>
            </a:lvl1pPr>
            <a:lvl2pPr>
              <a:lnSpc>
                <a:spcPct val="112000"/>
              </a:lnSpc>
              <a:defRPr sz="1800"/>
            </a:lvl2pPr>
            <a:lvl3pPr>
              <a:lnSpc>
                <a:spcPct val="112000"/>
              </a:lnSpc>
              <a:defRPr sz="1600"/>
            </a:lvl3pPr>
            <a:lvl4pPr>
              <a:lnSpc>
                <a:spcPct val="112000"/>
              </a:lnSpc>
              <a:defRPr sz="1400"/>
            </a:lvl4pPr>
            <a:lvl5pPr>
              <a:lnSpc>
                <a:spcPct val="112000"/>
              </a:lnSpc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0" y="2621512"/>
            <a:ext cx="3838776" cy="3239537"/>
          </a:xfrm>
        </p:spPr>
        <p:txBody>
          <a:bodyPr/>
          <a:lstStyle>
            <a:lvl1pPr marL="0" indent="0" algn="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pPr/>
              <a:t>2/14/2017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086468829"/>
      </p:ext>
    </p:extLst>
  </p:cSld>
  <p:clrMapOvr>
    <a:masterClrMapping/>
  </p:clrMapOvr>
  <p:extLst>
    <p:ext uri="{DCECCB84-F9BA-43D5-87BE-67443E8EF086}">
      <p15:sldGuideLst xmlns=""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557261"/>
            <a:ext cx="3840480" cy="1919239"/>
          </a:xfrm>
        </p:spPr>
        <p:txBody>
          <a:bodyPr anchor="t">
            <a:noAutofit/>
          </a:bodyPr>
          <a:lstStyle>
            <a:lvl1pPr>
              <a:lnSpc>
                <a:spcPct val="93000"/>
              </a:lnSpc>
              <a:defRPr sz="40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57800" y="0"/>
            <a:ext cx="6172200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8952" y="2621512"/>
            <a:ext cx="3840480" cy="3236976"/>
          </a:xfrm>
        </p:spPr>
        <p:txBody>
          <a:bodyPr/>
          <a:lstStyle>
            <a:lvl1pPr marL="0" indent="0" algn="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pPr/>
              <a:t>2/14/2017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9279336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81600" y="640080"/>
            <a:ext cx="6248398" cy="558414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pPr/>
              <a:t>2/14/2017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4412926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/>
          <p:nvPr/>
        </p:nvSpPr>
        <p:spPr bwMode="auto">
          <a:xfrm>
            <a:off x="11784011" y="5380580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rgbClr val="262626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90765" y="642931"/>
            <a:ext cx="2446670" cy="467810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642932"/>
            <a:ext cx="7070678" cy="467810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36187" y="5927131"/>
            <a:ext cx="3814856" cy="365125"/>
          </a:xfrm>
        </p:spPr>
        <p:txBody>
          <a:bodyPr/>
          <a:lstStyle/>
          <a:p>
            <a:fld id="{4509A250-FF31-4206-8172-F9D3106AACB1}" type="datetimeFigureOut">
              <a:rPr lang="en-US" smtClean="0"/>
              <a:pPr/>
              <a:t>2/14/2017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536187" y="6315949"/>
            <a:ext cx="381485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84011" y="5607592"/>
            <a:ext cx="407988" cy="365125"/>
          </a:xfrm>
        </p:spPr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3" name="Straight Connector 12"/>
          <p:cNvCxnSpPr/>
          <p:nvPr/>
        </p:nvCxnSpPr>
        <p:spPr>
          <a:xfrm>
            <a:off x="0" y="6199730"/>
            <a:ext cx="10260011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659690040"/>
      </p:ext>
    </p:extLst>
  </p:cSld>
  <p:clrMapOvr>
    <a:masterClrMapping/>
  </p:clrMapOvr>
  <p:extLst mod="1">
    <p:ext uri="{DCECCB84-F9BA-43D5-87BE-67443E8EF086}">
      <p15:sldGuideLst xmlns="" xmlns:p15="http://schemas.microsoft.com/office/powerpoint/2012/main">
        <p15:guide id="1" pos="6456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pPr/>
              <a:t>2/14/2017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718891132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reeform 6"/>
          <p:cNvSpPr/>
          <p:nvPr/>
        </p:nvSpPr>
        <p:spPr bwMode="auto">
          <a:xfrm>
            <a:off x="11784011" y="5380580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559678"/>
            <a:ext cx="3833906" cy="495249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81600" y="569066"/>
            <a:ext cx="6248398" cy="56551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2001" y="5930060"/>
            <a:ext cx="3814856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1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4AAD347D-5ACD-4C99-B74B-A9C85AD731AF}" type="datetimeFigureOut">
              <a:rPr lang="en-US" smtClean="0"/>
              <a:pPr/>
              <a:t>2/14/2017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2001" y="6314440"/>
            <a:ext cx="3814856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200" b="1" i="1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784011" y="5607592"/>
            <a:ext cx="4079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1" baseline="0">
                <a:solidFill>
                  <a:schemeClr val="bg2"/>
                </a:solidFill>
                <a:latin typeface="+mj-lt"/>
              </a:defRPr>
            </a:lvl1pPr>
          </a:lstStyle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99730"/>
            <a:ext cx="4495800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6700348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19" r:id="rId1"/>
    <p:sldLayoutId id="2147484220" r:id="rId2"/>
    <p:sldLayoutId id="2147484221" r:id="rId3"/>
    <p:sldLayoutId id="2147484222" r:id="rId4"/>
    <p:sldLayoutId id="2147484223" r:id="rId5"/>
    <p:sldLayoutId id="2147484224" r:id="rId6"/>
    <p:sldLayoutId id="2147484225" r:id="rId7"/>
    <p:sldLayoutId id="2147484226" r:id="rId8"/>
    <p:sldLayoutId id="2147484227" r:id="rId9"/>
    <p:sldLayoutId id="2147484228" r:id="rId10"/>
    <p:sldLayoutId id="2147484229" r:id="rId11"/>
    <p:sldLayoutId id="2147484230" r:id="rId12"/>
  </p:sldLayoutIdLst>
  <p:hf sldNum="0" hdr="0" ftr="0" dt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5000" b="0" i="1" kern="1200" baseline="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83464" indent="-283464" algn="l" defTabSz="914400" rtl="0" eaLnBrk="1" latinLnBrk="0" hangingPunct="1">
        <a:lnSpc>
          <a:spcPct val="112000"/>
        </a:lnSpc>
        <a:spcBef>
          <a:spcPts val="900"/>
        </a:spcBef>
        <a:buFont typeface="Arial" panose="020B0604020202020204" pitchFamily="34" charset="0"/>
        <a:buChar char="•"/>
        <a:defRPr sz="20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685800" indent="-283464" algn="l" defTabSz="914400" rtl="0" eaLnBrk="1" latinLnBrk="0" hangingPunct="1">
        <a:lnSpc>
          <a:spcPct val="112000"/>
        </a:lnSpc>
        <a:spcBef>
          <a:spcPts val="900"/>
        </a:spcBef>
        <a:buFont typeface="Corbel" panose="020B0503020204020204" pitchFamily="34" charset="0"/>
        <a:buChar char="–"/>
        <a:defRPr sz="18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283464" algn="l" defTabSz="914400" rtl="0" eaLnBrk="1" latinLnBrk="0" hangingPunct="1">
        <a:lnSpc>
          <a:spcPct val="112000"/>
        </a:lnSpc>
        <a:spcBef>
          <a:spcPts val="900"/>
        </a:spcBef>
        <a:buFont typeface="Arial" panose="020B0604020202020204" pitchFamily="34" charset="0"/>
        <a:buChar char="•"/>
        <a:defRPr sz="16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600200" indent="-283464" algn="l" defTabSz="914400" rtl="0" eaLnBrk="1" latinLnBrk="0" hangingPunct="1">
        <a:lnSpc>
          <a:spcPct val="112000"/>
        </a:lnSpc>
        <a:spcBef>
          <a:spcPts val="900"/>
        </a:spcBef>
        <a:buFont typeface="Corbel" panose="020B0503020204020204" pitchFamily="34" charset="0"/>
        <a:buChar char="–"/>
        <a:defRPr sz="14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2057400" indent="-283464" algn="l" defTabSz="914400" rtl="0" eaLnBrk="1" latinLnBrk="0" hangingPunct="1">
        <a:lnSpc>
          <a:spcPct val="112000"/>
        </a:lnSpc>
        <a:spcBef>
          <a:spcPts val="900"/>
        </a:spcBef>
        <a:buFont typeface="Arial" panose="020B0604020202020204" pitchFamily="34" charset="0"/>
        <a:buChar char="•"/>
        <a:defRPr sz="1400" i="1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514600" indent="-283464" algn="l" defTabSz="914400" rtl="0" eaLnBrk="1" latinLnBrk="0" hangingPunct="1">
        <a:lnSpc>
          <a:spcPct val="112000"/>
        </a:lnSpc>
        <a:spcBef>
          <a:spcPts val="1300"/>
        </a:spcBef>
        <a:buFont typeface="Corbel" panose="020B0503020204020204" pitchFamily="34" charset="0"/>
        <a:buChar char="–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2971800" indent="-283464" algn="l" defTabSz="914400" rtl="0" eaLnBrk="1" latinLnBrk="0" hangingPunct="1">
        <a:lnSpc>
          <a:spcPct val="112000"/>
        </a:lnSpc>
        <a:spcBef>
          <a:spcPts val="1300"/>
        </a:spcBef>
        <a:buFont typeface="Arial" panose="020B0604020202020204" pitchFamily="34" charset="0"/>
        <a:buChar char="•"/>
        <a:defRPr sz="14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3429000" indent="-283464" algn="l" defTabSz="914400" rtl="0" eaLnBrk="1" latinLnBrk="0" hangingPunct="1">
        <a:lnSpc>
          <a:spcPct val="112000"/>
        </a:lnSpc>
        <a:spcBef>
          <a:spcPts val="1300"/>
        </a:spcBef>
        <a:buFont typeface="Corbel" panose="020B0503020204020204" pitchFamily="34" charset="0"/>
        <a:buChar char="–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3886200" indent="-283464" algn="l" defTabSz="914400" rtl="0" eaLnBrk="1" latinLnBrk="0" hangingPunct="1">
        <a:lnSpc>
          <a:spcPct val="112000"/>
        </a:lnSpc>
        <a:spcBef>
          <a:spcPts val="1300"/>
        </a:spcBef>
        <a:buFont typeface="Arial" panose="020B0604020202020204" pitchFamily="34" charset="0"/>
        <a:buChar char="•"/>
        <a:defRPr sz="1400" i="1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="" xmlns:p15="http://schemas.microsoft.com/office/powerpoint/2012/main">
        <p15:guide id="1" pos="2832">
          <p15:clr>
            <a:srgbClr val="F26B43"/>
          </p15:clr>
        </p15:guide>
        <p15:guide id="2" pos="480">
          <p15:clr>
            <a:srgbClr val="F26B43"/>
          </p15:clr>
        </p15:guide>
        <p15:guide id="3" orient="horz" pos="432">
          <p15:clr>
            <a:srgbClr val="F26B43"/>
          </p15:clr>
        </p15:guide>
        <p15:guide id="4" pos="7200">
          <p15:clr>
            <a:srgbClr val="F26B43"/>
          </p15:clr>
        </p15:guide>
        <p15:guide id="5" pos="32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mailto:MarimaConsulting@gmail.com" TargetMode="Externa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5000">
              <a:srgbClr val="7C8868"/>
            </a:gs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88912" y="1143293"/>
            <a:ext cx="9697276" cy="4268965"/>
          </a:xfrm>
        </p:spPr>
        <p:txBody>
          <a:bodyPr>
            <a:normAutofit/>
          </a:bodyPr>
          <a:lstStyle/>
          <a:p>
            <a:r>
              <a:rPr lang="ru-RU" sz="2400" b="1" dirty="0"/>
              <a:t>МЕСТНА ИНИЦИАТИВНА ГРУПА БЯЛА </a:t>
            </a:r>
            <a:r>
              <a:rPr lang="ru-RU" sz="2400" b="1" dirty="0" smtClean="0"/>
              <a:t>СЛАТИНА</a:t>
            </a: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ru-RU" sz="3200" b="1" dirty="0" smtClean="0"/>
              <a:t>Стратегия </a:t>
            </a:r>
            <a:r>
              <a:rPr lang="ru-RU" sz="3200" b="1" dirty="0"/>
              <a:t>за водено от общностите местно развитие</a:t>
            </a:r>
            <a:endParaRPr lang="bg-BG" sz="32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bg-BG" b="1" dirty="0" smtClean="0"/>
              <a:t/>
            </a:r>
            <a:br>
              <a:rPr lang="bg-BG" b="1" dirty="0" smtClean="0"/>
            </a:br>
            <a:r>
              <a:rPr lang="bg-BG" b="1" dirty="0" smtClean="0"/>
              <a:t>Януари, 2017 г.</a:t>
            </a:r>
            <a:endParaRPr lang="bg-BG" b="1" dirty="0"/>
          </a:p>
        </p:txBody>
      </p:sp>
      <p:sp>
        <p:nvSpPr>
          <p:cNvPr id="4" name="Rectangle 3"/>
          <p:cNvSpPr/>
          <p:nvPr/>
        </p:nvSpPr>
        <p:spPr>
          <a:xfrm>
            <a:off x="6096000" y="4036297"/>
            <a:ext cx="6096000" cy="255454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600" i="1" dirty="0">
                <a:solidFill>
                  <a:srgbClr val="E2DFCC"/>
                </a:solidFill>
                <a:latin typeface="Cambria" panose="02040503050406030204" pitchFamily="18" charset="0"/>
              </a:rPr>
              <a:t>СВОМР Е ИЗРАБОТЕНА ПО ПРОЕКТ ПО ДОГОВОР № РД 50-80/ 17.08.2016 Г. НА СНЦ „МЕСТНА ИНИЦИАТИВНА ГРУПА БЯЛА СЛАТИНА“ </a:t>
            </a:r>
            <a:r>
              <a:rPr lang="ru-RU" sz="1600" i="1" dirty="0" smtClean="0">
                <a:solidFill>
                  <a:srgbClr val="E2DFCC"/>
                </a:solidFill>
                <a:latin typeface="Cambria" panose="02040503050406030204" pitchFamily="18" charset="0"/>
              </a:rPr>
              <a:t>ЗА</a:t>
            </a:r>
            <a:r>
              <a:rPr lang="en-US" sz="1600" i="1" dirty="0" smtClean="0">
                <a:solidFill>
                  <a:srgbClr val="E2DFCC"/>
                </a:solidFill>
                <a:latin typeface="Cambria" panose="02040503050406030204" pitchFamily="18" charset="0"/>
              </a:rPr>
              <a:t> </a:t>
            </a:r>
            <a:r>
              <a:rPr lang="ru-RU" sz="1600" i="1" dirty="0" smtClean="0">
                <a:solidFill>
                  <a:srgbClr val="E2DFCC"/>
                </a:solidFill>
                <a:latin typeface="Cambria" panose="02040503050406030204" pitchFamily="18" charset="0"/>
              </a:rPr>
              <a:t>"</a:t>
            </a:r>
            <a:r>
              <a:rPr lang="ru-RU" sz="1600" i="1" dirty="0">
                <a:solidFill>
                  <a:srgbClr val="E2DFCC"/>
                </a:solidFill>
                <a:latin typeface="Cambria" panose="02040503050406030204" pitchFamily="18" charset="0"/>
              </a:rPr>
              <a:t>ПОДГОТОВКА НА СТРАТЕГИЯ ЗА ВОДЕНО ОТ ОБЩНОСТИТЕ МЕСТНО РАЗВИТИЕ"</a:t>
            </a:r>
          </a:p>
          <a:p>
            <a:r>
              <a:rPr lang="ru-RU" sz="1600" i="1" dirty="0">
                <a:solidFill>
                  <a:srgbClr val="E2DFCC"/>
                </a:solidFill>
                <a:latin typeface="Cambria" panose="02040503050406030204" pitchFamily="18" charset="0"/>
              </a:rPr>
              <a:t>С ПОДКРЕПАТА НА ЕВРОПЕЙСКИ ЗЕМЕДЕЛСКИ ФОНДА ЗА РАЗВИТИЕ НА СЕЛСКИТЕ РАЙОНИ . </a:t>
            </a:r>
          </a:p>
          <a:p>
            <a:r>
              <a:rPr lang="ru-RU" sz="1600" i="1" dirty="0">
                <a:solidFill>
                  <a:srgbClr val="E2DFCC"/>
                </a:solidFill>
                <a:latin typeface="Cambria" panose="02040503050406030204" pitchFamily="18" charset="0"/>
              </a:rPr>
              <a:t>ЕВРОПА ИНВЕСТИРА В СЕЛСКИТЕ РАЙОНИ</a:t>
            </a:r>
          </a:p>
          <a:p>
            <a:r>
              <a:rPr lang="ru-RU" sz="1600" i="1" dirty="0">
                <a:solidFill>
                  <a:srgbClr val="E2DFCC"/>
                </a:solidFill>
                <a:latin typeface="Cambria" panose="02040503050406030204" pitchFamily="18" charset="0"/>
              </a:rPr>
              <a:t>МЯРКА 19 „ВОДЕНО ОТ ОБЩНОСТИТЕ МЕСТНО РАЗВИТИЕ“</a:t>
            </a:r>
          </a:p>
          <a:p>
            <a:r>
              <a:rPr lang="ru-RU" sz="1600" i="1" dirty="0">
                <a:solidFill>
                  <a:srgbClr val="E2DFCC"/>
                </a:solidFill>
                <a:latin typeface="Cambria" panose="02040503050406030204" pitchFamily="18" charset="0"/>
              </a:rPr>
              <a:t>ПОДМЯРКА 19.1 „ПОМОЩ ЗА ПОДГОТВИТЕЛНИ ДЕЙНОСТИ“</a:t>
            </a:r>
          </a:p>
          <a:p>
            <a:r>
              <a:rPr lang="ru-RU" sz="1600" i="1" dirty="0">
                <a:solidFill>
                  <a:srgbClr val="E2DFCC"/>
                </a:solidFill>
                <a:latin typeface="Cambria" panose="02040503050406030204" pitchFamily="18" charset="0"/>
              </a:rPr>
              <a:t>WWW.EUFUNDS.BG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913" y="4273038"/>
            <a:ext cx="3474850" cy="109110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221619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6969" y="551936"/>
            <a:ext cx="10156783" cy="38739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b="1" dirty="0" smtClean="0">
                <a:solidFill>
                  <a:srgbClr val="3E4434"/>
                </a:solidFill>
                <a:latin typeface="Cambria" panose="02040503050406030204" pitchFamily="18" charset="0"/>
              </a:rPr>
              <a:t>„</a:t>
            </a:r>
            <a:r>
              <a:rPr lang="ru-RU" b="1" dirty="0">
                <a:solidFill>
                  <a:srgbClr val="3E4434"/>
                </a:solidFill>
                <a:latin typeface="Cambria" panose="02040503050406030204" pitchFamily="18" charset="0"/>
              </a:rPr>
              <a:t>МЕСТНА ИНИЦИАТИВНА ГРУПА – БЯЛА СЛАТИНА</a:t>
            </a:r>
            <a:r>
              <a:rPr lang="ru-RU" b="1" dirty="0" smtClean="0">
                <a:solidFill>
                  <a:srgbClr val="3E4434"/>
                </a:solidFill>
                <a:latin typeface="Cambria" panose="02040503050406030204" pitchFamily="18" charset="0"/>
              </a:rPr>
              <a:t>“ – ДАННИ ЗА ТЕРИТОРИЯТА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8668139" y="960215"/>
            <a:ext cx="3069771" cy="156838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3464" indent="-283464" algn="l" defTabSz="914400" rtl="0" eaLnBrk="1" latinLnBrk="0" hangingPunct="1">
              <a:lnSpc>
                <a:spcPct val="112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200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83464" algn="l" defTabSz="914400" rtl="0" eaLnBrk="1" latinLnBrk="0" hangingPunct="1">
              <a:lnSpc>
                <a:spcPct val="112000"/>
              </a:lnSpc>
              <a:spcBef>
                <a:spcPts val="900"/>
              </a:spcBef>
              <a:buFont typeface="Corbel" panose="020B0503020204020204" pitchFamily="34" charset="0"/>
              <a:buChar char="–"/>
              <a:defRPr sz="180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83464" algn="l" defTabSz="914400" rtl="0" eaLnBrk="1" latinLnBrk="0" hangingPunct="1">
              <a:lnSpc>
                <a:spcPct val="112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160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83464" algn="l" defTabSz="914400" rtl="0" eaLnBrk="1" latinLnBrk="0" hangingPunct="1">
              <a:lnSpc>
                <a:spcPct val="112000"/>
              </a:lnSpc>
              <a:spcBef>
                <a:spcPts val="900"/>
              </a:spcBef>
              <a:buFont typeface="Corbel" panose="020B0503020204020204" pitchFamily="34" charset="0"/>
              <a:buChar char="–"/>
              <a:defRPr sz="140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83464" algn="l" defTabSz="914400" rtl="0" eaLnBrk="1" latinLnBrk="0" hangingPunct="1">
              <a:lnSpc>
                <a:spcPct val="112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1400" i="1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83464" algn="l" defTabSz="914400" rtl="0" eaLnBrk="1" latinLnBrk="0" hangingPunct="1">
              <a:lnSpc>
                <a:spcPct val="112000"/>
              </a:lnSpc>
              <a:spcBef>
                <a:spcPts val="130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83464" algn="l" defTabSz="914400" rtl="0" eaLnBrk="1" latinLnBrk="0" hangingPunct="1">
              <a:lnSpc>
                <a:spcPct val="112000"/>
              </a:lnSpc>
              <a:spcBef>
                <a:spcPts val="1300"/>
              </a:spcBef>
              <a:buFont typeface="Arial" panose="020B0604020202020204" pitchFamily="34" charset="0"/>
              <a:buChar char="•"/>
              <a:defRPr sz="1400" i="1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83464" algn="l" defTabSz="914400" rtl="0" eaLnBrk="1" latinLnBrk="0" hangingPunct="1">
              <a:lnSpc>
                <a:spcPct val="112000"/>
              </a:lnSpc>
              <a:spcBef>
                <a:spcPts val="130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83464" algn="l" defTabSz="914400" rtl="0" eaLnBrk="1" latinLnBrk="0" hangingPunct="1">
              <a:lnSpc>
                <a:spcPct val="112000"/>
              </a:lnSpc>
              <a:spcBef>
                <a:spcPts val="1300"/>
              </a:spcBef>
              <a:buFont typeface="Arial" panose="020B0604020202020204" pitchFamily="34" charset="0"/>
              <a:buChar char="•"/>
              <a:defRPr sz="1400" i="1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bg-BG" dirty="0" smtClean="0">
                <a:latin typeface="Cambria" panose="02040503050406030204" pitchFamily="18" charset="0"/>
              </a:rPr>
              <a:t>Брой населени места: 15</a:t>
            </a:r>
          </a:p>
          <a:p>
            <a:pPr marL="0" indent="0">
              <a:buNone/>
            </a:pPr>
            <a:r>
              <a:rPr lang="bg-BG" dirty="0" smtClean="0">
                <a:latin typeface="Cambria" panose="02040503050406030204" pitchFamily="18" charset="0"/>
              </a:rPr>
              <a:t>Общ брой население към 31.12.2015 г. :</a:t>
            </a:r>
          </a:p>
          <a:p>
            <a:pPr marL="0" indent="0">
              <a:buNone/>
            </a:pPr>
            <a:r>
              <a:rPr lang="bg-BG" dirty="0" smtClean="0">
                <a:latin typeface="Cambria" panose="02040503050406030204" pitchFamily="18" charset="0"/>
              </a:rPr>
              <a:t>22 961 жители</a:t>
            </a:r>
          </a:p>
        </p:txBody>
      </p:sp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2795257483"/>
              </p:ext>
            </p:extLst>
          </p:nvPr>
        </p:nvGraphicFramePr>
        <p:xfrm>
          <a:off x="8194027" y="2976465"/>
          <a:ext cx="3997973" cy="36159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458" y="993919"/>
            <a:ext cx="8136564" cy="575286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843995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1" y="922633"/>
            <a:ext cx="10725194" cy="43661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b="1" dirty="0" smtClean="0">
                <a:solidFill>
                  <a:srgbClr val="3E4434"/>
                </a:solidFill>
                <a:latin typeface="Cambria" panose="02040503050406030204" pitchFamily="18" charset="0"/>
              </a:rPr>
              <a:t>СТРАТЕГИЯ ЗА ВОДЕНО ОТ ОБЩНОСТИТЕ МЕСТНО РАЗВИТИЕ (СВОМР)</a:t>
            </a:r>
            <a:endParaRPr lang="ru-RU" b="1" dirty="0">
              <a:solidFill>
                <a:srgbClr val="3E4434"/>
              </a:solidFill>
              <a:latin typeface="Cambria" panose="02040503050406030204" pitchFamily="18" charset="0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684211" y="1449020"/>
            <a:ext cx="10889951" cy="472112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3464" indent="-283464" algn="l" defTabSz="914400" rtl="0" eaLnBrk="1" latinLnBrk="0" hangingPunct="1">
              <a:lnSpc>
                <a:spcPct val="112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200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83464" algn="l" defTabSz="914400" rtl="0" eaLnBrk="1" latinLnBrk="0" hangingPunct="1">
              <a:lnSpc>
                <a:spcPct val="112000"/>
              </a:lnSpc>
              <a:spcBef>
                <a:spcPts val="900"/>
              </a:spcBef>
              <a:buFont typeface="Corbel" panose="020B0503020204020204" pitchFamily="34" charset="0"/>
              <a:buChar char="–"/>
              <a:defRPr sz="180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83464" algn="l" defTabSz="914400" rtl="0" eaLnBrk="1" latinLnBrk="0" hangingPunct="1">
              <a:lnSpc>
                <a:spcPct val="112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160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83464" algn="l" defTabSz="914400" rtl="0" eaLnBrk="1" latinLnBrk="0" hangingPunct="1">
              <a:lnSpc>
                <a:spcPct val="112000"/>
              </a:lnSpc>
              <a:spcBef>
                <a:spcPts val="900"/>
              </a:spcBef>
              <a:buFont typeface="Corbel" panose="020B0503020204020204" pitchFamily="34" charset="0"/>
              <a:buChar char="–"/>
              <a:defRPr sz="140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83464" algn="l" defTabSz="914400" rtl="0" eaLnBrk="1" latinLnBrk="0" hangingPunct="1">
              <a:lnSpc>
                <a:spcPct val="112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1400" i="1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83464" algn="l" defTabSz="914400" rtl="0" eaLnBrk="1" latinLnBrk="0" hangingPunct="1">
              <a:lnSpc>
                <a:spcPct val="112000"/>
              </a:lnSpc>
              <a:spcBef>
                <a:spcPts val="130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83464" algn="l" defTabSz="914400" rtl="0" eaLnBrk="1" latinLnBrk="0" hangingPunct="1">
              <a:lnSpc>
                <a:spcPct val="112000"/>
              </a:lnSpc>
              <a:spcBef>
                <a:spcPts val="1300"/>
              </a:spcBef>
              <a:buFont typeface="Arial" panose="020B0604020202020204" pitchFamily="34" charset="0"/>
              <a:buChar char="•"/>
              <a:defRPr sz="1400" i="1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83464" algn="l" defTabSz="914400" rtl="0" eaLnBrk="1" latinLnBrk="0" hangingPunct="1">
              <a:lnSpc>
                <a:spcPct val="112000"/>
              </a:lnSpc>
              <a:spcBef>
                <a:spcPts val="130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83464" algn="l" defTabSz="914400" rtl="0" eaLnBrk="1" latinLnBrk="0" hangingPunct="1">
              <a:lnSpc>
                <a:spcPct val="112000"/>
              </a:lnSpc>
              <a:spcBef>
                <a:spcPts val="1300"/>
              </a:spcBef>
              <a:buFont typeface="Arial" panose="020B0604020202020204" pitchFamily="34" charset="0"/>
              <a:buChar char="•"/>
              <a:defRPr sz="1400" i="1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00"/>
              </a:spcBef>
            </a:pPr>
            <a:r>
              <a:rPr lang="ru-RU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Разработена </a:t>
            </a:r>
            <a:r>
              <a:rPr lang="ru-RU" sz="1800" dirty="0">
                <a:solidFill>
                  <a:srgbClr val="3E4434"/>
                </a:solidFill>
                <a:latin typeface="Cambria" panose="02040503050406030204" pitchFamily="18" charset="0"/>
              </a:rPr>
              <a:t>по подхода „Водено от общностите местно развитие“ </a:t>
            </a:r>
            <a:r>
              <a:rPr lang="bg-BG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(</a:t>
            </a:r>
            <a:r>
              <a:rPr lang="ru-RU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ВОМР);</a:t>
            </a:r>
          </a:p>
          <a:p>
            <a:pPr>
              <a:lnSpc>
                <a:spcPct val="100000"/>
              </a:lnSpc>
              <a:spcBef>
                <a:spcPts val="400"/>
              </a:spcBef>
            </a:pPr>
            <a:r>
              <a:rPr lang="ru-RU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Отчита </a:t>
            </a:r>
            <a:r>
              <a:rPr lang="ru-RU" sz="1800" dirty="0">
                <a:solidFill>
                  <a:srgbClr val="3E4434"/>
                </a:solidFill>
                <a:latin typeface="Cambria" panose="02040503050406030204" pitchFamily="18" charset="0"/>
              </a:rPr>
              <a:t>характеристиките </a:t>
            </a:r>
            <a:r>
              <a:rPr lang="ru-RU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и спецификите на </a:t>
            </a:r>
            <a:r>
              <a:rPr lang="ru-RU" sz="1800" dirty="0">
                <a:solidFill>
                  <a:srgbClr val="3E4434"/>
                </a:solidFill>
                <a:latin typeface="Cambria" panose="02040503050406030204" pitchFamily="18" charset="0"/>
              </a:rPr>
              <a:t>територията на </a:t>
            </a:r>
            <a:r>
              <a:rPr lang="ru-RU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МИГ;</a:t>
            </a:r>
          </a:p>
          <a:p>
            <a:pPr>
              <a:lnSpc>
                <a:spcPct val="100000"/>
              </a:lnSpc>
              <a:spcBef>
                <a:spcPts val="400"/>
              </a:spcBef>
            </a:pPr>
            <a:r>
              <a:rPr lang="ru-RU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Идентифицираните  са потребностите </a:t>
            </a:r>
            <a:r>
              <a:rPr lang="ru-RU" sz="1800" dirty="0">
                <a:solidFill>
                  <a:srgbClr val="3E4434"/>
                </a:solidFill>
                <a:latin typeface="Cambria" panose="02040503050406030204" pitchFamily="18" charset="0"/>
              </a:rPr>
              <a:t>на местното </a:t>
            </a:r>
            <a:r>
              <a:rPr lang="ru-RU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население, в </a:t>
            </a:r>
            <a:r>
              <a:rPr lang="ru-RU" sz="1800" dirty="0">
                <a:solidFill>
                  <a:srgbClr val="3E4434"/>
                </a:solidFill>
                <a:latin typeface="Cambria" panose="02040503050406030204" pitchFamily="18" charset="0"/>
              </a:rPr>
              <a:t>съответствие с европейските, националните и регионални политики за развитие на селските </a:t>
            </a:r>
            <a:r>
              <a:rPr lang="ru-RU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райони;</a:t>
            </a:r>
          </a:p>
          <a:p>
            <a:pPr>
              <a:lnSpc>
                <a:spcPct val="100000"/>
              </a:lnSpc>
              <a:spcBef>
                <a:spcPts val="400"/>
              </a:spcBef>
            </a:pPr>
            <a:r>
              <a:rPr lang="ru-RU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Определени са възможните </a:t>
            </a:r>
            <a:r>
              <a:rPr lang="ru-RU" sz="1800" dirty="0">
                <a:solidFill>
                  <a:srgbClr val="3E4434"/>
                </a:solidFill>
                <a:latin typeface="Cambria" panose="02040503050406030204" pitchFamily="18" charset="0"/>
              </a:rPr>
              <a:t>финансови ресурси за </a:t>
            </a:r>
            <a:r>
              <a:rPr lang="ru-RU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дейности, допринасящи за </a:t>
            </a:r>
            <a:r>
              <a:rPr lang="ru-RU" sz="1800" dirty="0">
                <a:solidFill>
                  <a:srgbClr val="3E4434"/>
                </a:solidFill>
                <a:latin typeface="Cambria" panose="02040503050406030204" pitchFamily="18" charset="0"/>
              </a:rPr>
              <a:t>постигане на целите на подхода ВОМР: </a:t>
            </a:r>
          </a:p>
          <a:p>
            <a:pPr lvl="1">
              <a:lnSpc>
                <a:spcPct val="100000"/>
              </a:lnSpc>
              <a:spcBef>
                <a:spcPts val="400"/>
              </a:spcBef>
            </a:pPr>
            <a:r>
              <a:rPr lang="ru-RU" sz="16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насърчаване </a:t>
            </a:r>
            <a:r>
              <a:rPr lang="ru-RU" sz="1600" dirty="0">
                <a:solidFill>
                  <a:srgbClr val="3E4434"/>
                </a:solidFill>
                <a:latin typeface="Cambria" panose="02040503050406030204" pitchFamily="18" charset="0"/>
              </a:rPr>
              <a:t>на социалното приобщаване и намаляване на бедността; </a:t>
            </a:r>
          </a:p>
          <a:p>
            <a:pPr lvl="1">
              <a:lnSpc>
                <a:spcPct val="100000"/>
              </a:lnSpc>
              <a:spcBef>
                <a:spcPts val="400"/>
              </a:spcBef>
            </a:pPr>
            <a:r>
              <a:rPr lang="ru-RU" sz="16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интегриран </a:t>
            </a:r>
            <a:r>
              <a:rPr lang="ru-RU" sz="1600" dirty="0">
                <a:solidFill>
                  <a:srgbClr val="3E4434"/>
                </a:solidFill>
                <a:latin typeface="Cambria" panose="02040503050406030204" pitchFamily="18" charset="0"/>
              </a:rPr>
              <a:t>подход към околната среда чрез съхраняване и опазване на околната среда и насърчаване на ресурсната ефективност, включително дейности за превенция и управление на риска и за използване потенциала на културното наследство; </a:t>
            </a:r>
          </a:p>
          <a:p>
            <a:pPr lvl="1">
              <a:lnSpc>
                <a:spcPct val="100000"/>
              </a:lnSpc>
              <a:spcBef>
                <a:spcPts val="400"/>
              </a:spcBef>
            </a:pPr>
            <a:r>
              <a:rPr lang="ru-RU" sz="16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фокусиране </a:t>
            </a:r>
            <a:r>
              <a:rPr lang="ru-RU" sz="1600" dirty="0">
                <a:solidFill>
                  <a:srgbClr val="3E4434"/>
                </a:solidFill>
                <a:latin typeface="Cambria" panose="02040503050406030204" pitchFamily="18" charset="0"/>
              </a:rPr>
              <a:t>върху иновациите чрез насърчаване на въвеждането им в практиката; </a:t>
            </a:r>
          </a:p>
          <a:p>
            <a:pPr lvl="1">
              <a:lnSpc>
                <a:spcPct val="100000"/>
              </a:lnSpc>
              <a:spcBef>
                <a:spcPts val="400"/>
              </a:spcBef>
            </a:pPr>
            <a:r>
              <a:rPr lang="ru-RU" sz="16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насърчаване </a:t>
            </a:r>
            <a:r>
              <a:rPr lang="ru-RU" sz="1600" dirty="0">
                <a:solidFill>
                  <a:srgbClr val="3E4434"/>
                </a:solidFill>
                <a:latin typeface="Cambria" panose="02040503050406030204" pitchFamily="18" charset="0"/>
              </a:rPr>
              <a:t>на устойчивата и качествената заетост и подкрепа за мобилността на работната сила; </a:t>
            </a:r>
          </a:p>
          <a:p>
            <a:pPr lvl="1">
              <a:lnSpc>
                <a:spcPct val="100000"/>
              </a:lnSpc>
              <a:spcBef>
                <a:spcPts val="400"/>
              </a:spcBef>
            </a:pPr>
            <a:r>
              <a:rPr lang="ru-RU" sz="16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повишаване </a:t>
            </a:r>
            <a:r>
              <a:rPr lang="ru-RU" sz="1600" dirty="0">
                <a:solidFill>
                  <a:srgbClr val="3E4434"/>
                </a:solidFill>
                <a:latin typeface="Cambria" panose="02040503050406030204" pitchFamily="18" charset="0"/>
              </a:rPr>
              <a:t>на конкурентоспособността на местните икономики и възможности за създаване на местен бизнес, включително чрез диверсификация, алтернативни дейности и устойчиво производство на аквакултури</a:t>
            </a:r>
            <a:r>
              <a:rPr lang="ru-RU" sz="16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;</a:t>
            </a:r>
          </a:p>
          <a:p>
            <a:pPr lvl="1">
              <a:lnSpc>
                <a:spcPct val="100000"/>
              </a:lnSpc>
              <a:spcBef>
                <a:spcPts val="400"/>
              </a:spcBef>
            </a:pPr>
            <a:r>
              <a:rPr lang="ru-RU" sz="16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подобряване </a:t>
            </a:r>
            <a:r>
              <a:rPr lang="ru-RU" sz="1600" dirty="0">
                <a:solidFill>
                  <a:srgbClr val="3E4434"/>
                </a:solidFill>
                <a:latin typeface="Cambria" panose="02040503050406030204" pitchFamily="18" charset="0"/>
              </a:rPr>
              <a:t>на качеството на образованието и повишаване квалификацията на населението.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8793119" y="27803"/>
            <a:ext cx="3308264" cy="710303"/>
            <a:chOff x="8793119" y="27803"/>
            <a:chExt cx="3308264" cy="710303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93119" y="27803"/>
              <a:ext cx="3308264" cy="443435"/>
            </a:xfrm>
            <a:prstGeom prst="rect">
              <a:avLst/>
            </a:prstGeom>
          </p:spPr>
        </p:pic>
        <p:sp>
          <p:nvSpPr>
            <p:cNvPr id="6" name="Rectangle 5"/>
            <p:cNvSpPr/>
            <p:nvPr/>
          </p:nvSpPr>
          <p:spPr>
            <a:xfrm>
              <a:off x="8801357" y="452515"/>
              <a:ext cx="3300026" cy="28559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bg-BG" sz="600" b="1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Програма за развитие на селските райони. Европейски земеделски фонд за развитие на селските райони – Европа инвестира в селските райони</a:t>
              </a:r>
              <a:endParaRPr lang="bg-BG" sz="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4015819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1" y="922633"/>
            <a:ext cx="10725194" cy="43661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b="1" dirty="0" smtClean="0">
                <a:solidFill>
                  <a:srgbClr val="3E4434"/>
                </a:solidFill>
                <a:latin typeface="Cambria" panose="02040503050406030204" pitchFamily="18" charset="0"/>
              </a:rPr>
              <a:t>ГЛАВНА </a:t>
            </a:r>
            <a:r>
              <a:rPr lang="ru-RU" b="1" dirty="0">
                <a:solidFill>
                  <a:srgbClr val="3E4434"/>
                </a:solidFill>
                <a:latin typeface="Cambria" panose="02040503050406030204" pitchFamily="18" charset="0"/>
              </a:rPr>
              <a:t>ЦЕЛ, ПРИОРИТЕТИ И СПЕЦИФИЧНИ </a:t>
            </a:r>
            <a:r>
              <a:rPr lang="ru-RU" b="1" dirty="0" smtClean="0">
                <a:solidFill>
                  <a:srgbClr val="3E4434"/>
                </a:solidFill>
                <a:latin typeface="Cambria" panose="02040503050406030204" pitchFamily="18" charset="0"/>
              </a:rPr>
              <a:t>ЦЕЛИ</a:t>
            </a:r>
            <a:endParaRPr lang="ru-RU" b="1" dirty="0">
              <a:solidFill>
                <a:srgbClr val="3E4434"/>
              </a:solidFill>
              <a:latin typeface="Cambria" panose="02040503050406030204" pitchFamily="18" charset="0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684211" y="1449021"/>
            <a:ext cx="10889951" cy="7010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3464" indent="-283464" algn="l" defTabSz="914400" rtl="0" eaLnBrk="1" latinLnBrk="0" hangingPunct="1">
              <a:lnSpc>
                <a:spcPct val="112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200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83464" algn="l" defTabSz="914400" rtl="0" eaLnBrk="1" latinLnBrk="0" hangingPunct="1">
              <a:lnSpc>
                <a:spcPct val="112000"/>
              </a:lnSpc>
              <a:spcBef>
                <a:spcPts val="900"/>
              </a:spcBef>
              <a:buFont typeface="Corbel" panose="020B0503020204020204" pitchFamily="34" charset="0"/>
              <a:buChar char="–"/>
              <a:defRPr sz="180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83464" algn="l" defTabSz="914400" rtl="0" eaLnBrk="1" latinLnBrk="0" hangingPunct="1">
              <a:lnSpc>
                <a:spcPct val="112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160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83464" algn="l" defTabSz="914400" rtl="0" eaLnBrk="1" latinLnBrk="0" hangingPunct="1">
              <a:lnSpc>
                <a:spcPct val="112000"/>
              </a:lnSpc>
              <a:spcBef>
                <a:spcPts val="900"/>
              </a:spcBef>
              <a:buFont typeface="Corbel" panose="020B0503020204020204" pitchFamily="34" charset="0"/>
              <a:buChar char="–"/>
              <a:defRPr sz="140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83464" algn="l" defTabSz="914400" rtl="0" eaLnBrk="1" latinLnBrk="0" hangingPunct="1">
              <a:lnSpc>
                <a:spcPct val="112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1400" i="1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83464" algn="l" defTabSz="914400" rtl="0" eaLnBrk="1" latinLnBrk="0" hangingPunct="1">
              <a:lnSpc>
                <a:spcPct val="112000"/>
              </a:lnSpc>
              <a:spcBef>
                <a:spcPts val="130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83464" algn="l" defTabSz="914400" rtl="0" eaLnBrk="1" latinLnBrk="0" hangingPunct="1">
              <a:lnSpc>
                <a:spcPct val="112000"/>
              </a:lnSpc>
              <a:spcBef>
                <a:spcPts val="1300"/>
              </a:spcBef>
              <a:buFont typeface="Arial" panose="020B0604020202020204" pitchFamily="34" charset="0"/>
              <a:buChar char="•"/>
              <a:defRPr sz="1400" i="1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83464" algn="l" defTabSz="914400" rtl="0" eaLnBrk="1" latinLnBrk="0" hangingPunct="1">
              <a:lnSpc>
                <a:spcPct val="112000"/>
              </a:lnSpc>
              <a:spcBef>
                <a:spcPts val="130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83464" algn="l" defTabSz="914400" rtl="0" eaLnBrk="1" latinLnBrk="0" hangingPunct="1">
              <a:lnSpc>
                <a:spcPct val="112000"/>
              </a:lnSpc>
              <a:spcBef>
                <a:spcPts val="1300"/>
              </a:spcBef>
              <a:buFont typeface="Arial" panose="020B0604020202020204" pitchFamily="34" charset="0"/>
              <a:buChar char="•"/>
              <a:defRPr sz="1400" i="1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800" b="1" dirty="0" smtClean="0">
                <a:solidFill>
                  <a:srgbClr val="C00000"/>
                </a:solidFill>
                <a:latin typeface="Cambria" panose="02040503050406030204" pitchFamily="18" charset="0"/>
              </a:rPr>
              <a:t>ГЛАВНАТА ЦЕЛ</a:t>
            </a:r>
            <a:r>
              <a:rPr lang="ru-RU" sz="1800" b="1" dirty="0" smtClean="0">
                <a:solidFill>
                  <a:srgbClr val="3E4434"/>
                </a:solidFill>
                <a:latin typeface="Cambria" panose="02040503050406030204" pitchFamily="18" charset="0"/>
              </a:rPr>
              <a:t> </a:t>
            </a:r>
            <a:r>
              <a:rPr lang="ru-RU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на Стратегията за ВОМР  </a:t>
            </a:r>
            <a:r>
              <a:rPr lang="ru-RU" sz="1800" dirty="0">
                <a:solidFill>
                  <a:srgbClr val="3E4434"/>
                </a:solidFill>
                <a:latin typeface="Cambria" panose="02040503050406030204" pitchFamily="18" charset="0"/>
              </a:rPr>
              <a:t>е постигане на следната </a:t>
            </a:r>
            <a:r>
              <a:rPr lang="ru-RU" b="1" dirty="0">
                <a:solidFill>
                  <a:srgbClr val="C00000"/>
                </a:solidFill>
                <a:latin typeface="Cambria" panose="02040503050406030204" pitchFamily="18" charset="0"/>
              </a:rPr>
              <a:t>ВИЗИЯ</a:t>
            </a:r>
            <a:r>
              <a:rPr lang="ru-RU" sz="1800" b="1" dirty="0">
                <a:solidFill>
                  <a:srgbClr val="3E4434"/>
                </a:solidFill>
                <a:latin typeface="Cambria" panose="02040503050406030204" pitchFamily="18" charset="0"/>
              </a:rPr>
              <a:t> </a:t>
            </a:r>
            <a:r>
              <a:rPr lang="ru-RU" sz="1800" dirty="0">
                <a:solidFill>
                  <a:srgbClr val="3E4434"/>
                </a:solidFill>
                <a:latin typeface="Cambria" panose="02040503050406030204" pitchFamily="18" charset="0"/>
              </a:rPr>
              <a:t>за развитие на територията на </a:t>
            </a:r>
            <a:r>
              <a:rPr lang="ru-RU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МИГ „</a:t>
            </a:r>
            <a:r>
              <a:rPr lang="ru-RU" sz="1800" dirty="0">
                <a:solidFill>
                  <a:srgbClr val="3E4434"/>
                </a:solidFill>
                <a:latin typeface="Cambria" panose="02040503050406030204" pitchFamily="18" charset="0"/>
              </a:rPr>
              <a:t>Бяла Слатина</a:t>
            </a:r>
            <a:r>
              <a:rPr lang="ru-RU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”</a:t>
            </a:r>
            <a:endParaRPr lang="ru-RU" sz="1800" dirty="0">
              <a:solidFill>
                <a:srgbClr val="3E4434"/>
              </a:solidFill>
              <a:latin typeface="Cambria" panose="02040503050406030204" pitchFamily="18" charset="0"/>
            </a:endParaRPr>
          </a:p>
          <a:p>
            <a:pPr>
              <a:lnSpc>
                <a:spcPct val="100000"/>
              </a:lnSpc>
              <a:spcBef>
                <a:spcPts val="400"/>
              </a:spcBef>
            </a:pPr>
            <a:endParaRPr lang="ru-RU" sz="1800" dirty="0" smtClean="0">
              <a:solidFill>
                <a:srgbClr val="3E4434"/>
              </a:solidFill>
              <a:latin typeface="Cambria" panose="02040503050406030204" pitchFamily="18" charset="0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684211" y="2149236"/>
            <a:ext cx="10889951" cy="14012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3464" indent="-283464" algn="l" defTabSz="914400" rtl="0" eaLnBrk="1" latinLnBrk="0" hangingPunct="1">
              <a:lnSpc>
                <a:spcPct val="112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200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83464" algn="l" defTabSz="914400" rtl="0" eaLnBrk="1" latinLnBrk="0" hangingPunct="1">
              <a:lnSpc>
                <a:spcPct val="112000"/>
              </a:lnSpc>
              <a:spcBef>
                <a:spcPts val="900"/>
              </a:spcBef>
              <a:buFont typeface="Corbel" panose="020B0503020204020204" pitchFamily="34" charset="0"/>
              <a:buChar char="–"/>
              <a:defRPr sz="180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83464" algn="l" defTabSz="914400" rtl="0" eaLnBrk="1" latinLnBrk="0" hangingPunct="1">
              <a:lnSpc>
                <a:spcPct val="112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160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83464" algn="l" defTabSz="914400" rtl="0" eaLnBrk="1" latinLnBrk="0" hangingPunct="1">
              <a:lnSpc>
                <a:spcPct val="112000"/>
              </a:lnSpc>
              <a:spcBef>
                <a:spcPts val="900"/>
              </a:spcBef>
              <a:buFont typeface="Corbel" panose="020B0503020204020204" pitchFamily="34" charset="0"/>
              <a:buChar char="–"/>
              <a:defRPr sz="140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83464" algn="l" defTabSz="914400" rtl="0" eaLnBrk="1" latinLnBrk="0" hangingPunct="1">
              <a:lnSpc>
                <a:spcPct val="112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1400" i="1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83464" algn="l" defTabSz="914400" rtl="0" eaLnBrk="1" latinLnBrk="0" hangingPunct="1">
              <a:lnSpc>
                <a:spcPct val="112000"/>
              </a:lnSpc>
              <a:spcBef>
                <a:spcPts val="130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83464" algn="l" defTabSz="914400" rtl="0" eaLnBrk="1" latinLnBrk="0" hangingPunct="1">
              <a:lnSpc>
                <a:spcPct val="112000"/>
              </a:lnSpc>
              <a:spcBef>
                <a:spcPts val="1300"/>
              </a:spcBef>
              <a:buFont typeface="Arial" panose="020B0604020202020204" pitchFamily="34" charset="0"/>
              <a:buChar char="•"/>
              <a:defRPr sz="1400" i="1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83464" algn="l" defTabSz="914400" rtl="0" eaLnBrk="1" latinLnBrk="0" hangingPunct="1">
              <a:lnSpc>
                <a:spcPct val="112000"/>
              </a:lnSpc>
              <a:spcBef>
                <a:spcPts val="130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83464" algn="l" defTabSz="914400" rtl="0" eaLnBrk="1" latinLnBrk="0" hangingPunct="1">
              <a:lnSpc>
                <a:spcPct val="112000"/>
              </a:lnSpc>
              <a:spcBef>
                <a:spcPts val="1300"/>
              </a:spcBef>
              <a:buFont typeface="Arial" panose="020B0604020202020204" pitchFamily="34" charset="0"/>
              <a:buChar char="•"/>
              <a:defRPr sz="1400" i="1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b="1" dirty="0">
                <a:solidFill>
                  <a:srgbClr val="C00000"/>
                </a:solidFill>
                <a:latin typeface="Cambria" panose="02040503050406030204" pitchFamily="18" charset="0"/>
              </a:rPr>
              <a:t>ИКОНОМИЧЕСКИ ОЖИВЕНА ТЕРИТОРИЯ, </a:t>
            </a:r>
            <a:endParaRPr lang="ru-RU" b="1" dirty="0" smtClean="0">
              <a:solidFill>
                <a:srgbClr val="C00000"/>
              </a:solidFill>
              <a:latin typeface="Cambria" panose="02040503050406030204" pitchFamily="18" charset="0"/>
            </a:endParaRPr>
          </a:p>
          <a:p>
            <a:pPr marL="0" indent="0" algn="ctr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b="1" dirty="0" smtClean="0">
                <a:solidFill>
                  <a:srgbClr val="C00000"/>
                </a:solidFill>
                <a:latin typeface="Cambria" panose="02040503050406030204" pitchFamily="18" charset="0"/>
              </a:rPr>
              <a:t>С </a:t>
            </a:r>
            <a:r>
              <a:rPr lang="ru-RU" b="1" dirty="0">
                <a:solidFill>
                  <a:srgbClr val="C00000"/>
                </a:solidFill>
                <a:latin typeface="Cambria" panose="02040503050406030204" pitchFamily="18" charset="0"/>
              </a:rPr>
              <a:t>ПОВИШЕН ЖИЗНЕН СТАНДАРТ НА НАСЕЛЕНИЕТО  </a:t>
            </a:r>
            <a:endParaRPr lang="ru-RU" b="1" dirty="0" smtClean="0">
              <a:solidFill>
                <a:srgbClr val="C00000"/>
              </a:solidFill>
              <a:latin typeface="Cambria" panose="02040503050406030204" pitchFamily="18" charset="0"/>
            </a:endParaRPr>
          </a:p>
          <a:p>
            <a:pPr marL="0" indent="0" algn="ctr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b="1" dirty="0" smtClean="0">
                <a:solidFill>
                  <a:srgbClr val="C00000"/>
                </a:solidFill>
                <a:latin typeface="Cambria" panose="02040503050406030204" pitchFamily="18" charset="0"/>
              </a:rPr>
              <a:t>И </a:t>
            </a:r>
          </a:p>
          <a:p>
            <a:pPr marL="0" indent="0" algn="ctr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b="1" dirty="0" smtClean="0">
                <a:solidFill>
                  <a:srgbClr val="C00000"/>
                </a:solidFill>
                <a:latin typeface="Cambria" panose="02040503050406030204" pitchFamily="18" charset="0"/>
              </a:rPr>
              <a:t>АКТИВНА </a:t>
            </a:r>
            <a:r>
              <a:rPr lang="ru-RU" b="1" dirty="0">
                <a:solidFill>
                  <a:srgbClr val="C00000"/>
                </a:solidFill>
                <a:latin typeface="Cambria" panose="02040503050406030204" pitchFamily="18" charset="0"/>
              </a:rPr>
              <a:t>МЕСТНА ОБЩНОСТ</a:t>
            </a:r>
            <a:endParaRPr lang="ru-RU" b="1" dirty="0" smtClean="0">
              <a:solidFill>
                <a:srgbClr val="C00000"/>
              </a:solidFill>
              <a:latin typeface="Cambria" panose="02040503050406030204" pitchFamily="18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745994" y="3608170"/>
            <a:ext cx="10889951" cy="243840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3464" indent="-283464" algn="l" defTabSz="914400" rtl="0" eaLnBrk="1" latinLnBrk="0" hangingPunct="1">
              <a:lnSpc>
                <a:spcPct val="112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200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83464" algn="l" defTabSz="914400" rtl="0" eaLnBrk="1" latinLnBrk="0" hangingPunct="1">
              <a:lnSpc>
                <a:spcPct val="112000"/>
              </a:lnSpc>
              <a:spcBef>
                <a:spcPts val="900"/>
              </a:spcBef>
              <a:buFont typeface="Corbel" panose="020B0503020204020204" pitchFamily="34" charset="0"/>
              <a:buChar char="–"/>
              <a:defRPr sz="180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83464" algn="l" defTabSz="914400" rtl="0" eaLnBrk="1" latinLnBrk="0" hangingPunct="1">
              <a:lnSpc>
                <a:spcPct val="112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160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83464" algn="l" defTabSz="914400" rtl="0" eaLnBrk="1" latinLnBrk="0" hangingPunct="1">
              <a:lnSpc>
                <a:spcPct val="112000"/>
              </a:lnSpc>
              <a:spcBef>
                <a:spcPts val="900"/>
              </a:spcBef>
              <a:buFont typeface="Corbel" panose="020B0503020204020204" pitchFamily="34" charset="0"/>
              <a:buChar char="–"/>
              <a:defRPr sz="140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83464" algn="l" defTabSz="914400" rtl="0" eaLnBrk="1" latinLnBrk="0" hangingPunct="1">
              <a:lnSpc>
                <a:spcPct val="112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1400" i="1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83464" algn="l" defTabSz="914400" rtl="0" eaLnBrk="1" latinLnBrk="0" hangingPunct="1">
              <a:lnSpc>
                <a:spcPct val="112000"/>
              </a:lnSpc>
              <a:spcBef>
                <a:spcPts val="130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83464" algn="l" defTabSz="914400" rtl="0" eaLnBrk="1" latinLnBrk="0" hangingPunct="1">
              <a:lnSpc>
                <a:spcPct val="112000"/>
              </a:lnSpc>
              <a:spcBef>
                <a:spcPts val="1300"/>
              </a:spcBef>
              <a:buFont typeface="Arial" panose="020B0604020202020204" pitchFamily="34" charset="0"/>
              <a:buChar char="•"/>
              <a:defRPr sz="1400" i="1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83464" algn="l" defTabSz="914400" rtl="0" eaLnBrk="1" latinLnBrk="0" hangingPunct="1">
              <a:lnSpc>
                <a:spcPct val="112000"/>
              </a:lnSpc>
              <a:spcBef>
                <a:spcPts val="130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83464" algn="l" defTabSz="914400" rtl="0" eaLnBrk="1" latinLnBrk="0" hangingPunct="1">
              <a:lnSpc>
                <a:spcPct val="112000"/>
              </a:lnSpc>
              <a:spcBef>
                <a:spcPts val="1300"/>
              </a:spcBef>
              <a:buFont typeface="Arial" panose="020B0604020202020204" pitchFamily="34" charset="0"/>
              <a:buChar char="•"/>
              <a:defRPr sz="1400" i="1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800" b="1" dirty="0" smtClean="0">
                <a:solidFill>
                  <a:srgbClr val="3E4434"/>
                </a:solidFill>
                <a:latin typeface="Cambria" panose="02040503050406030204" pitchFamily="18" charset="0"/>
              </a:rPr>
              <a:t>За </a:t>
            </a:r>
            <a:r>
              <a:rPr lang="ru-RU" sz="1800" b="1" dirty="0">
                <a:solidFill>
                  <a:srgbClr val="3E4434"/>
                </a:solidFill>
                <a:latin typeface="Cambria" panose="02040503050406030204" pitchFamily="18" charset="0"/>
              </a:rPr>
              <a:t>постигането на тази </a:t>
            </a:r>
            <a:r>
              <a:rPr lang="ru-RU" sz="1800" b="1" dirty="0" smtClean="0">
                <a:solidFill>
                  <a:srgbClr val="3E4434"/>
                </a:solidFill>
                <a:latin typeface="Cambria" panose="02040503050406030204" pitchFamily="18" charset="0"/>
              </a:rPr>
              <a:t>главна цел и визия</a:t>
            </a:r>
            <a:r>
              <a:rPr lang="ru-RU" sz="1800" b="1" dirty="0">
                <a:solidFill>
                  <a:srgbClr val="3E4434"/>
                </a:solidFill>
                <a:latin typeface="Cambria" panose="02040503050406030204" pitchFamily="18" charset="0"/>
              </a:rPr>
              <a:t>, са определени четири приоритета:</a:t>
            </a:r>
          </a:p>
          <a:p>
            <a:pPr marL="0" indent="0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800" b="1" dirty="0" smtClean="0">
                <a:solidFill>
                  <a:srgbClr val="3E4434"/>
                </a:solidFill>
                <a:latin typeface="Cambria" panose="02040503050406030204" pitchFamily="18" charset="0"/>
              </a:rPr>
              <a:t>Приоритет </a:t>
            </a:r>
            <a:r>
              <a:rPr lang="ru-RU" sz="1800" b="1" dirty="0">
                <a:solidFill>
                  <a:srgbClr val="3E4434"/>
                </a:solidFill>
                <a:latin typeface="Cambria" panose="02040503050406030204" pitchFamily="18" charset="0"/>
              </a:rPr>
              <a:t>1</a:t>
            </a:r>
            <a:r>
              <a:rPr lang="ru-RU" sz="1800" b="1" dirty="0" smtClean="0">
                <a:solidFill>
                  <a:srgbClr val="3E4434"/>
                </a:solidFill>
                <a:latin typeface="Cambria" panose="02040503050406030204" pitchFamily="18" charset="0"/>
              </a:rPr>
              <a:t>:	</a:t>
            </a:r>
            <a:r>
              <a:rPr lang="ru-RU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Подобряване </a:t>
            </a:r>
            <a:r>
              <a:rPr lang="ru-RU" sz="1800" dirty="0">
                <a:solidFill>
                  <a:srgbClr val="3E4434"/>
                </a:solidFill>
                <a:latin typeface="Cambria" panose="02040503050406030204" pitchFamily="18" charset="0"/>
              </a:rPr>
              <a:t>на икономическата ефективност на аграрния сектор </a:t>
            </a:r>
          </a:p>
          <a:p>
            <a:pPr marL="0" indent="0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800" b="1" dirty="0" smtClean="0">
                <a:solidFill>
                  <a:srgbClr val="3E4434"/>
                </a:solidFill>
                <a:latin typeface="Cambria" panose="02040503050406030204" pitchFamily="18" charset="0"/>
              </a:rPr>
              <a:t>Приоритет </a:t>
            </a:r>
            <a:r>
              <a:rPr lang="ru-RU" sz="1800" b="1" dirty="0">
                <a:solidFill>
                  <a:srgbClr val="3E4434"/>
                </a:solidFill>
                <a:latin typeface="Cambria" panose="02040503050406030204" pitchFamily="18" charset="0"/>
              </a:rPr>
              <a:t>2</a:t>
            </a:r>
            <a:r>
              <a:rPr lang="ru-RU" sz="1800" b="1" dirty="0" smtClean="0">
                <a:solidFill>
                  <a:srgbClr val="3E4434"/>
                </a:solidFill>
                <a:latin typeface="Cambria" panose="02040503050406030204" pitchFamily="18" charset="0"/>
              </a:rPr>
              <a:t>:	</a:t>
            </a:r>
            <a:r>
              <a:rPr lang="ru-RU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Стимулиране </a:t>
            </a:r>
            <a:r>
              <a:rPr lang="ru-RU" sz="1800" dirty="0">
                <a:solidFill>
                  <a:srgbClr val="3E4434"/>
                </a:solidFill>
                <a:latin typeface="Cambria" panose="02040503050406030204" pitchFamily="18" charset="0"/>
              </a:rPr>
              <a:t>на предприемачеството за устойчив бизнес</a:t>
            </a:r>
          </a:p>
          <a:p>
            <a:pPr marL="0" indent="0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800" b="1" dirty="0" smtClean="0">
                <a:solidFill>
                  <a:srgbClr val="3E4434"/>
                </a:solidFill>
                <a:latin typeface="Cambria" panose="02040503050406030204" pitchFamily="18" charset="0"/>
              </a:rPr>
              <a:t>Приоритет </a:t>
            </a:r>
            <a:r>
              <a:rPr lang="ru-RU" sz="1800" b="1" dirty="0">
                <a:solidFill>
                  <a:srgbClr val="3E4434"/>
                </a:solidFill>
                <a:latin typeface="Cambria" panose="02040503050406030204" pitchFamily="18" charset="0"/>
              </a:rPr>
              <a:t>3</a:t>
            </a:r>
            <a:r>
              <a:rPr lang="ru-RU" sz="1800" b="1" dirty="0" smtClean="0">
                <a:solidFill>
                  <a:srgbClr val="3E4434"/>
                </a:solidFill>
                <a:latin typeface="Cambria" panose="02040503050406030204" pitchFamily="18" charset="0"/>
              </a:rPr>
              <a:t>:	</a:t>
            </a:r>
            <a:r>
              <a:rPr lang="ru-RU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Повишаване  </a:t>
            </a:r>
            <a:r>
              <a:rPr lang="ru-RU" sz="1800" dirty="0">
                <a:solidFill>
                  <a:srgbClr val="3E4434"/>
                </a:solidFill>
                <a:latin typeface="Cambria" panose="02040503050406030204" pitchFamily="18" charset="0"/>
              </a:rPr>
              <a:t>икономическата активност на населението и осигуряване на  </a:t>
            </a:r>
            <a:r>
              <a:rPr lang="ru-RU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			качествена </a:t>
            </a:r>
            <a:r>
              <a:rPr lang="ru-RU" sz="1800" dirty="0">
                <a:solidFill>
                  <a:srgbClr val="3E4434"/>
                </a:solidFill>
                <a:latin typeface="Cambria" panose="02040503050406030204" pitchFamily="18" charset="0"/>
              </a:rPr>
              <a:t>заетост и социално включване</a:t>
            </a:r>
          </a:p>
          <a:p>
            <a:pPr marL="0" indent="0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800" b="1" dirty="0" smtClean="0">
                <a:solidFill>
                  <a:srgbClr val="3E4434"/>
                </a:solidFill>
                <a:latin typeface="Cambria" panose="02040503050406030204" pitchFamily="18" charset="0"/>
              </a:rPr>
              <a:t>Приоритет </a:t>
            </a:r>
            <a:r>
              <a:rPr lang="ru-RU" sz="1800" b="1" dirty="0">
                <a:solidFill>
                  <a:srgbClr val="3E4434"/>
                </a:solidFill>
                <a:latin typeface="Cambria" panose="02040503050406030204" pitchFamily="18" charset="0"/>
              </a:rPr>
              <a:t>4: </a:t>
            </a:r>
            <a:r>
              <a:rPr lang="ru-RU" sz="1800" b="1" dirty="0" smtClean="0">
                <a:solidFill>
                  <a:srgbClr val="3E4434"/>
                </a:solidFill>
                <a:latin typeface="Cambria" panose="02040503050406030204" pitchFamily="18" charset="0"/>
              </a:rPr>
              <a:t>	</a:t>
            </a:r>
            <a:r>
              <a:rPr lang="ru-RU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Подобряване </a:t>
            </a:r>
            <a:r>
              <a:rPr lang="ru-RU" sz="1800" dirty="0">
                <a:solidFill>
                  <a:srgbClr val="3E4434"/>
                </a:solidFill>
                <a:latin typeface="Cambria" panose="02040503050406030204" pitchFamily="18" charset="0"/>
              </a:rPr>
              <a:t>качеството на живот</a:t>
            </a:r>
          </a:p>
          <a:p>
            <a:pPr marL="0" indent="0">
              <a:lnSpc>
                <a:spcPct val="100000"/>
              </a:lnSpc>
              <a:spcBef>
                <a:spcPts val="400"/>
              </a:spcBef>
              <a:buNone/>
            </a:pPr>
            <a:endParaRPr lang="ru-RU" sz="800" dirty="0" smtClean="0">
              <a:solidFill>
                <a:srgbClr val="3E4434"/>
              </a:solidFill>
              <a:latin typeface="Cambria" panose="020405030504060302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800" b="1" dirty="0" smtClean="0">
                <a:solidFill>
                  <a:srgbClr val="3E4434"/>
                </a:solidFill>
                <a:latin typeface="Cambria" panose="02040503050406030204" pitchFamily="18" charset="0"/>
              </a:rPr>
              <a:t>Към всеки от приоритетите са дефинирани специфични цели 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8793119" y="68993"/>
            <a:ext cx="3308264" cy="710303"/>
            <a:chOff x="8793119" y="27803"/>
            <a:chExt cx="3308264" cy="710303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93119" y="27803"/>
              <a:ext cx="3308264" cy="443435"/>
            </a:xfrm>
            <a:prstGeom prst="rect">
              <a:avLst/>
            </a:prstGeom>
          </p:spPr>
        </p:pic>
        <p:sp>
          <p:nvSpPr>
            <p:cNvPr id="10" name="Rectangle 9"/>
            <p:cNvSpPr/>
            <p:nvPr/>
          </p:nvSpPr>
          <p:spPr>
            <a:xfrm>
              <a:off x="8801357" y="452515"/>
              <a:ext cx="3300026" cy="28559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bg-BG" sz="600" b="1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Програма за развитие на селските райони. Европейски земеделски фонд за развитие на селските райони – Европа инвестира в селските райони</a:t>
              </a:r>
              <a:endParaRPr lang="bg-BG" sz="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2258024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1" y="922633"/>
            <a:ext cx="10725194" cy="74964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b="1" dirty="0" smtClean="0">
                <a:solidFill>
                  <a:srgbClr val="C00000"/>
                </a:solidFill>
                <a:latin typeface="Cambria" panose="02040503050406030204" pitchFamily="18" charset="0"/>
              </a:rPr>
              <a:t>СПЕЦИФИЧНИ ЦЕЛИ </a:t>
            </a:r>
            <a:r>
              <a:rPr lang="ru-RU" dirty="0" smtClean="0">
                <a:solidFill>
                  <a:srgbClr val="3E4434"/>
                </a:solidFill>
                <a:latin typeface="Cambria" panose="02040503050406030204" pitchFamily="18" charset="0"/>
              </a:rPr>
              <a:t>ПО</a:t>
            </a:r>
            <a:r>
              <a:rPr lang="ru-RU" b="1" dirty="0" smtClean="0">
                <a:solidFill>
                  <a:srgbClr val="3E4434"/>
                </a:solidFill>
                <a:latin typeface="Cambria" panose="02040503050406030204" pitchFamily="18" charset="0"/>
              </a:rPr>
              <a:t> </a:t>
            </a:r>
            <a:r>
              <a:rPr lang="ru-RU" b="1" dirty="0" smtClean="0">
                <a:solidFill>
                  <a:srgbClr val="C00000"/>
                </a:solidFill>
                <a:latin typeface="Cambria" panose="02040503050406030204" pitchFamily="18" charset="0"/>
              </a:rPr>
              <a:t>ПРИОРИТЕТ 1</a:t>
            </a:r>
            <a:r>
              <a:rPr lang="ru-RU" b="1" dirty="0" smtClean="0">
                <a:solidFill>
                  <a:srgbClr val="3E4434"/>
                </a:solidFill>
                <a:latin typeface="Cambria" panose="02040503050406030204" pitchFamily="18" charset="0"/>
              </a:rPr>
              <a:t>: </a:t>
            </a:r>
            <a:r>
              <a:rPr lang="ru-RU" dirty="0" smtClean="0">
                <a:solidFill>
                  <a:srgbClr val="3E4434"/>
                </a:solidFill>
                <a:latin typeface="Cambria" panose="02040503050406030204" pitchFamily="18" charset="0"/>
              </a:rPr>
              <a:t>ПОДОБРЯВАНЕ НА ИКОНОМИЧЕСКАТА ЕФЕКТИВНОСТ НА АГРАРНИЯ СЕКТОР</a:t>
            </a:r>
            <a:endParaRPr lang="ru-RU" dirty="0">
              <a:solidFill>
                <a:srgbClr val="3E4434"/>
              </a:solidFill>
              <a:latin typeface="Cambria" panose="02040503050406030204" pitchFamily="18" charset="0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684211" y="1762058"/>
            <a:ext cx="11021757" cy="440808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3464" indent="-283464" algn="l" defTabSz="914400" rtl="0" eaLnBrk="1" latinLnBrk="0" hangingPunct="1">
              <a:lnSpc>
                <a:spcPct val="112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200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83464" algn="l" defTabSz="914400" rtl="0" eaLnBrk="1" latinLnBrk="0" hangingPunct="1">
              <a:lnSpc>
                <a:spcPct val="112000"/>
              </a:lnSpc>
              <a:spcBef>
                <a:spcPts val="900"/>
              </a:spcBef>
              <a:buFont typeface="Corbel" panose="020B0503020204020204" pitchFamily="34" charset="0"/>
              <a:buChar char="–"/>
              <a:defRPr sz="180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83464" algn="l" defTabSz="914400" rtl="0" eaLnBrk="1" latinLnBrk="0" hangingPunct="1">
              <a:lnSpc>
                <a:spcPct val="112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160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83464" algn="l" defTabSz="914400" rtl="0" eaLnBrk="1" latinLnBrk="0" hangingPunct="1">
              <a:lnSpc>
                <a:spcPct val="112000"/>
              </a:lnSpc>
              <a:spcBef>
                <a:spcPts val="900"/>
              </a:spcBef>
              <a:buFont typeface="Corbel" panose="020B0503020204020204" pitchFamily="34" charset="0"/>
              <a:buChar char="–"/>
              <a:defRPr sz="140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83464" algn="l" defTabSz="914400" rtl="0" eaLnBrk="1" latinLnBrk="0" hangingPunct="1">
              <a:lnSpc>
                <a:spcPct val="112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1400" i="1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83464" algn="l" defTabSz="914400" rtl="0" eaLnBrk="1" latinLnBrk="0" hangingPunct="1">
              <a:lnSpc>
                <a:spcPct val="112000"/>
              </a:lnSpc>
              <a:spcBef>
                <a:spcPts val="130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83464" algn="l" defTabSz="914400" rtl="0" eaLnBrk="1" latinLnBrk="0" hangingPunct="1">
              <a:lnSpc>
                <a:spcPct val="112000"/>
              </a:lnSpc>
              <a:spcBef>
                <a:spcPts val="1300"/>
              </a:spcBef>
              <a:buFont typeface="Arial" panose="020B0604020202020204" pitchFamily="34" charset="0"/>
              <a:buChar char="•"/>
              <a:defRPr sz="1400" i="1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83464" algn="l" defTabSz="914400" rtl="0" eaLnBrk="1" latinLnBrk="0" hangingPunct="1">
              <a:lnSpc>
                <a:spcPct val="112000"/>
              </a:lnSpc>
              <a:spcBef>
                <a:spcPts val="130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83464" algn="l" defTabSz="914400" rtl="0" eaLnBrk="1" latinLnBrk="0" hangingPunct="1">
              <a:lnSpc>
                <a:spcPct val="112000"/>
              </a:lnSpc>
              <a:spcBef>
                <a:spcPts val="1300"/>
              </a:spcBef>
              <a:buFont typeface="Arial" panose="020B0604020202020204" pitchFamily="34" charset="0"/>
              <a:buChar char="•"/>
              <a:defRPr sz="1400" i="1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400"/>
              </a:spcBef>
              <a:buNone/>
            </a:pPr>
            <a:r>
              <a:rPr lang="bg-BG" sz="1900" dirty="0" smtClean="0">
                <a:solidFill>
                  <a:srgbClr val="C00000"/>
                </a:solidFill>
                <a:latin typeface="Cambria" panose="02040503050406030204" pitchFamily="18" charset="0"/>
              </a:rPr>
              <a:t>Специфична цел 1.1: </a:t>
            </a:r>
            <a:r>
              <a:rPr lang="bg-BG" sz="19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Подпомагане на земеделските стопанства за повишаване на тяхната 			         конкурентоспособност  </a:t>
            </a:r>
          </a:p>
          <a:p>
            <a:pPr marL="0" indent="0">
              <a:lnSpc>
                <a:spcPct val="100000"/>
              </a:lnSpc>
              <a:spcBef>
                <a:spcPts val="400"/>
              </a:spcBef>
              <a:buNone/>
            </a:pPr>
            <a:r>
              <a:rPr lang="bg-BG" sz="1900" dirty="0" smtClean="0">
                <a:solidFill>
                  <a:srgbClr val="C00000"/>
                </a:solidFill>
                <a:latin typeface="Cambria" panose="02040503050406030204" pitchFamily="18" charset="0"/>
              </a:rPr>
              <a:t>Специфична цел 1.2: </a:t>
            </a:r>
            <a:r>
              <a:rPr lang="bg-BG" sz="19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Подпомагане на интегрирането на производството и преработката на 			         земеделски продукти  </a:t>
            </a:r>
          </a:p>
          <a:p>
            <a:pPr marL="0" indent="0">
              <a:lnSpc>
                <a:spcPct val="100000"/>
              </a:lnSpc>
              <a:spcBef>
                <a:spcPts val="400"/>
              </a:spcBef>
              <a:buNone/>
            </a:pPr>
            <a:r>
              <a:rPr lang="bg-BG" sz="1900" dirty="0" smtClean="0">
                <a:solidFill>
                  <a:srgbClr val="C00000"/>
                </a:solidFill>
                <a:latin typeface="Cambria" panose="02040503050406030204" pitchFamily="18" charset="0"/>
              </a:rPr>
              <a:t>Специфична цел 1.3: </a:t>
            </a:r>
            <a:r>
              <a:rPr lang="bg-BG" sz="19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Подкрепа за разнообразяване на земеделското производство и създаване на 		         алтернативна заетост  </a:t>
            </a:r>
          </a:p>
          <a:p>
            <a:pPr marL="0" indent="0">
              <a:lnSpc>
                <a:spcPct val="100000"/>
              </a:lnSpc>
              <a:spcBef>
                <a:spcPts val="400"/>
              </a:spcBef>
              <a:buNone/>
            </a:pPr>
            <a:endParaRPr lang="bg-BG" sz="1100" dirty="0" smtClean="0">
              <a:solidFill>
                <a:srgbClr val="3E4434"/>
              </a:solidFill>
              <a:latin typeface="Cambria" panose="020405030504060302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400"/>
              </a:spcBef>
              <a:buNone/>
            </a:pPr>
            <a:r>
              <a:rPr lang="bg-BG" sz="1800" dirty="0" smtClean="0">
                <a:solidFill>
                  <a:srgbClr val="C00000"/>
                </a:solidFill>
                <a:latin typeface="Cambria" panose="02040503050406030204" pitchFamily="18" charset="0"/>
              </a:rPr>
              <a:t>За постигане на специфичните цели </a:t>
            </a:r>
            <a:r>
              <a:rPr lang="bg-BG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по Приоритет 1 </a:t>
            </a:r>
            <a:r>
              <a:rPr lang="bg-BG" sz="1800" dirty="0" smtClean="0">
                <a:solidFill>
                  <a:srgbClr val="C00000"/>
                </a:solidFill>
                <a:latin typeface="Cambria" panose="02040503050406030204" pitchFamily="18" charset="0"/>
              </a:rPr>
              <a:t>ще се прилагат:</a:t>
            </a:r>
          </a:p>
          <a:p>
            <a:pPr>
              <a:lnSpc>
                <a:spcPct val="100000"/>
              </a:lnSpc>
              <a:spcBef>
                <a:spcPts val="400"/>
              </a:spcBef>
            </a:pPr>
            <a:r>
              <a:rPr lang="bg-BG" sz="1800" dirty="0">
                <a:solidFill>
                  <a:srgbClr val="3E4434"/>
                </a:solidFill>
                <a:latin typeface="Cambria" panose="02040503050406030204" pitchFamily="18" charset="0"/>
              </a:rPr>
              <a:t>от ПРСР </a:t>
            </a:r>
            <a:r>
              <a:rPr lang="bg-BG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2014-2020: мярка 01: „Трансфер на знания и действия за осведомяване“</a:t>
            </a:r>
          </a:p>
          <a:p>
            <a:pPr>
              <a:lnSpc>
                <a:spcPct val="100000"/>
              </a:lnSpc>
              <a:spcBef>
                <a:spcPts val="400"/>
              </a:spcBef>
            </a:pPr>
            <a:r>
              <a:rPr lang="bg-BG" sz="1800" dirty="0">
                <a:solidFill>
                  <a:srgbClr val="3E4434"/>
                </a:solidFill>
                <a:latin typeface="Cambria" panose="02040503050406030204" pitchFamily="18" charset="0"/>
              </a:rPr>
              <a:t>от ПРСР </a:t>
            </a:r>
            <a:r>
              <a:rPr lang="bg-BG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2014-2020: подмярка 4.1: „Инвестиции в земеделски  стопанства“</a:t>
            </a:r>
          </a:p>
          <a:p>
            <a:pPr>
              <a:lnSpc>
                <a:spcPct val="100000"/>
              </a:lnSpc>
              <a:spcBef>
                <a:spcPts val="400"/>
              </a:spcBef>
            </a:pPr>
            <a:r>
              <a:rPr lang="bg-BG" sz="1800" dirty="0">
                <a:solidFill>
                  <a:srgbClr val="3E4434"/>
                </a:solidFill>
                <a:latin typeface="Cambria" panose="02040503050406030204" pitchFamily="18" charset="0"/>
              </a:rPr>
              <a:t>от ПРСР </a:t>
            </a:r>
            <a:r>
              <a:rPr lang="bg-BG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2014-2020: подмярка 4.2: „Инвестиции в преработка/маркетинг на селскостопански продукти“</a:t>
            </a:r>
          </a:p>
          <a:p>
            <a:pPr>
              <a:lnSpc>
                <a:spcPct val="100000"/>
              </a:lnSpc>
              <a:spcBef>
                <a:spcPts val="400"/>
              </a:spcBef>
            </a:pPr>
            <a:r>
              <a:rPr lang="bg-BG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от ПРСР 2014-2020: подмярка 6.4: “Инвестиционна подкрепа за неземеделски дейности“</a:t>
            </a:r>
            <a:endParaRPr lang="bg-BG" sz="1800" dirty="0">
              <a:solidFill>
                <a:srgbClr val="3E4434"/>
              </a:solidFill>
              <a:latin typeface="Cambria" panose="02040503050406030204" pitchFamily="18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8793119" y="68993"/>
            <a:ext cx="3308264" cy="710303"/>
            <a:chOff x="8793119" y="27803"/>
            <a:chExt cx="3308264" cy="710303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93119" y="27803"/>
              <a:ext cx="3308264" cy="443435"/>
            </a:xfrm>
            <a:prstGeom prst="rect">
              <a:avLst/>
            </a:prstGeom>
          </p:spPr>
        </p:pic>
        <p:sp>
          <p:nvSpPr>
            <p:cNvPr id="8" name="Rectangle 7"/>
            <p:cNvSpPr/>
            <p:nvPr/>
          </p:nvSpPr>
          <p:spPr>
            <a:xfrm>
              <a:off x="8801357" y="452515"/>
              <a:ext cx="3300026" cy="28559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bg-BG" sz="600" b="1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Програма за развитие на селските райони. Европейски земеделски фонд за развитие на селските райони – Европа инвестира в селските райони</a:t>
              </a:r>
              <a:endParaRPr lang="bg-BG" sz="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626919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1" y="922633"/>
            <a:ext cx="10725194" cy="74964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b="1" dirty="0" smtClean="0">
                <a:solidFill>
                  <a:srgbClr val="C00000"/>
                </a:solidFill>
                <a:latin typeface="Cambria" panose="02040503050406030204" pitchFamily="18" charset="0"/>
              </a:rPr>
              <a:t>СПЕЦИФИЧНИ ЦЕЛИ </a:t>
            </a:r>
            <a:r>
              <a:rPr lang="ru-RU" dirty="0" smtClean="0">
                <a:solidFill>
                  <a:srgbClr val="3E4434"/>
                </a:solidFill>
                <a:latin typeface="Cambria" panose="02040503050406030204" pitchFamily="18" charset="0"/>
              </a:rPr>
              <a:t>ПО</a:t>
            </a:r>
            <a:r>
              <a:rPr lang="ru-RU" b="1" dirty="0" smtClean="0">
                <a:solidFill>
                  <a:srgbClr val="3E4434"/>
                </a:solidFill>
                <a:latin typeface="Cambria" panose="02040503050406030204" pitchFamily="18" charset="0"/>
              </a:rPr>
              <a:t> </a:t>
            </a:r>
            <a:r>
              <a:rPr lang="ru-RU" b="1" dirty="0" smtClean="0">
                <a:solidFill>
                  <a:srgbClr val="C00000"/>
                </a:solidFill>
                <a:latin typeface="Cambria" panose="02040503050406030204" pitchFamily="18" charset="0"/>
              </a:rPr>
              <a:t>ПРИОРИТЕТ 2</a:t>
            </a:r>
            <a:r>
              <a:rPr lang="ru-RU" b="1" dirty="0" smtClean="0">
                <a:solidFill>
                  <a:srgbClr val="3E4434"/>
                </a:solidFill>
                <a:latin typeface="Cambria" panose="02040503050406030204" pitchFamily="18" charset="0"/>
              </a:rPr>
              <a:t>: </a:t>
            </a:r>
            <a:r>
              <a:rPr lang="ru-RU" dirty="0" smtClean="0">
                <a:solidFill>
                  <a:srgbClr val="3E4434"/>
                </a:solidFill>
                <a:latin typeface="Cambria" panose="02040503050406030204" pitchFamily="18" charset="0"/>
              </a:rPr>
              <a:t>СТИМУЛИРАНЕ НА ПРЕДПРИЕМАЧЕСТВОТО ЗА УСТОЙЧИВ БИЗНЕС</a:t>
            </a:r>
            <a:endParaRPr lang="ru-RU" dirty="0">
              <a:solidFill>
                <a:srgbClr val="3E4434"/>
              </a:solidFill>
              <a:latin typeface="Cambria" panose="02040503050406030204" pitchFamily="18" charset="0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684211" y="1762058"/>
            <a:ext cx="11021757" cy="440808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3464" indent="-283464" algn="l" defTabSz="914400" rtl="0" eaLnBrk="1" latinLnBrk="0" hangingPunct="1">
              <a:lnSpc>
                <a:spcPct val="112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200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83464" algn="l" defTabSz="914400" rtl="0" eaLnBrk="1" latinLnBrk="0" hangingPunct="1">
              <a:lnSpc>
                <a:spcPct val="112000"/>
              </a:lnSpc>
              <a:spcBef>
                <a:spcPts val="900"/>
              </a:spcBef>
              <a:buFont typeface="Corbel" panose="020B0503020204020204" pitchFamily="34" charset="0"/>
              <a:buChar char="–"/>
              <a:defRPr sz="180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83464" algn="l" defTabSz="914400" rtl="0" eaLnBrk="1" latinLnBrk="0" hangingPunct="1">
              <a:lnSpc>
                <a:spcPct val="112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160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83464" algn="l" defTabSz="914400" rtl="0" eaLnBrk="1" latinLnBrk="0" hangingPunct="1">
              <a:lnSpc>
                <a:spcPct val="112000"/>
              </a:lnSpc>
              <a:spcBef>
                <a:spcPts val="900"/>
              </a:spcBef>
              <a:buFont typeface="Corbel" panose="020B0503020204020204" pitchFamily="34" charset="0"/>
              <a:buChar char="–"/>
              <a:defRPr sz="140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83464" algn="l" defTabSz="914400" rtl="0" eaLnBrk="1" latinLnBrk="0" hangingPunct="1">
              <a:lnSpc>
                <a:spcPct val="112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1400" i="1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83464" algn="l" defTabSz="914400" rtl="0" eaLnBrk="1" latinLnBrk="0" hangingPunct="1">
              <a:lnSpc>
                <a:spcPct val="112000"/>
              </a:lnSpc>
              <a:spcBef>
                <a:spcPts val="130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83464" algn="l" defTabSz="914400" rtl="0" eaLnBrk="1" latinLnBrk="0" hangingPunct="1">
              <a:lnSpc>
                <a:spcPct val="112000"/>
              </a:lnSpc>
              <a:spcBef>
                <a:spcPts val="1300"/>
              </a:spcBef>
              <a:buFont typeface="Arial" panose="020B0604020202020204" pitchFamily="34" charset="0"/>
              <a:buChar char="•"/>
              <a:defRPr sz="1400" i="1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83464" algn="l" defTabSz="914400" rtl="0" eaLnBrk="1" latinLnBrk="0" hangingPunct="1">
              <a:lnSpc>
                <a:spcPct val="112000"/>
              </a:lnSpc>
              <a:spcBef>
                <a:spcPts val="130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83464" algn="l" defTabSz="914400" rtl="0" eaLnBrk="1" latinLnBrk="0" hangingPunct="1">
              <a:lnSpc>
                <a:spcPct val="112000"/>
              </a:lnSpc>
              <a:spcBef>
                <a:spcPts val="1300"/>
              </a:spcBef>
              <a:buFont typeface="Arial" panose="020B0604020202020204" pitchFamily="34" charset="0"/>
              <a:buChar char="•"/>
              <a:defRPr sz="1400" i="1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400"/>
              </a:spcBef>
              <a:buNone/>
            </a:pPr>
            <a:r>
              <a:rPr lang="bg-BG" sz="1900" dirty="0" smtClean="0">
                <a:solidFill>
                  <a:srgbClr val="C00000"/>
                </a:solidFill>
                <a:latin typeface="Cambria" panose="02040503050406030204" pitchFamily="18" charset="0"/>
              </a:rPr>
              <a:t>Специфична цел 2.1: </a:t>
            </a:r>
            <a:r>
              <a:rPr lang="bg-BG" sz="19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Насърчаване на предприемачеството  и подкрепа за малкия местен бизнес, 		         функциониращ в сферата на производството и услугите   </a:t>
            </a:r>
          </a:p>
          <a:p>
            <a:pPr marL="0" indent="0">
              <a:lnSpc>
                <a:spcPct val="100000"/>
              </a:lnSpc>
              <a:spcBef>
                <a:spcPts val="400"/>
              </a:spcBef>
              <a:buNone/>
            </a:pPr>
            <a:r>
              <a:rPr lang="bg-BG" sz="1900" dirty="0" smtClean="0">
                <a:solidFill>
                  <a:srgbClr val="C00000"/>
                </a:solidFill>
                <a:latin typeface="Cambria" panose="02040503050406030204" pitchFamily="18" charset="0"/>
              </a:rPr>
              <a:t>Специфична цел 2.2: </a:t>
            </a:r>
            <a:r>
              <a:rPr lang="bg-BG" sz="19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Повишаване на производителността и експортния потенциал на МСП  </a:t>
            </a:r>
          </a:p>
          <a:p>
            <a:pPr marL="0" indent="0">
              <a:lnSpc>
                <a:spcPct val="100000"/>
              </a:lnSpc>
              <a:spcBef>
                <a:spcPts val="400"/>
              </a:spcBef>
              <a:buNone/>
            </a:pPr>
            <a:r>
              <a:rPr lang="bg-BG" sz="1900" dirty="0" smtClean="0">
                <a:solidFill>
                  <a:srgbClr val="C00000"/>
                </a:solidFill>
                <a:latin typeface="Cambria" panose="02040503050406030204" pitchFamily="18" charset="0"/>
              </a:rPr>
              <a:t>Специфична цел 2.3: </a:t>
            </a:r>
            <a:r>
              <a:rPr lang="bg-BG" sz="19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Стимулиране на инвестиции в неземеделска дейност  </a:t>
            </a:r>
          </a:p>
          <a:p>
            <a:pPr marL="0" indent="0">
              <a:lnSpc>
                <a:spcPct val="100000"/>
              </a:lnSpc>
              <a:spcBef>
                <a:spcPts val="400"/>
              </a:spcBef>
              <a:buNone/>
            </a:pPr>
            <a:endParaRPr lang="bg-BG" sz="1100" dirty="0" smtClean="0">
              <a:solidFill>
                <a:srgbClr val="3E4434"/>
              </a:solidFill>
              <a:latin typeface="Cambria" panose="020405030504060302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400"/>
              </a:spcBef>
              <a:buNone/>
            </a:pPr>
            <a:r>
              <a:rPr lang="bg-BG" sz="1800" dirty="0" smtClean="0">
                <a:solidFill>
                  <a:srgbClr val="C00000"/>
                </a:solidFill>
                <a:latin typeface="Cambria" panose="02040503050406030204" pitchFamily="18" charset="0"/>
              </a:rPr>
              <a:t>За постигане на специфичните цели </a:t>
            </a:r>
            <a:r>
              <a:rPr lang="bg-BG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по Приоритет 2 </a:t>
            </a:r>
            <a:r>
              <a:rPr lang="bg-BG" sz="1800" dirty="0" smtClean="0">
                <a:solidFill>
                  <a:srgbClr val="C00000"/>
                </a:solidFill>
                <a:latin typeface="Cambria" panose="02040503050406030204" pitchFamily="18" charset="0"/>
              </a:rPr>
              <a:t>ще се прилагат:</a:t>
            </a:r>
          </a:p>
          <a:p>
            <a:pPr>
              <a:lnSpc>
                <a:spcPct val="100000"/>
              </a:lnSpc>
              <a:spcBef>
                <a:spcPts val="400"/>
              </a:spcBef>
            </a:pPr>
            <a:r>
              <a:rPr lang="bg-BG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от ОПИК 2014 – 2020: мерки по Приоритетна ос 2 „Предприемачество и капацитет за растеж на МСП“ </a:t>
            </a:r>
          </a:p>
          <a:p>
            <a:pPr lvl="1">
              <a:lnSpc>
                <a:spcPct val="100000"/>
              </a:lnSpc>
              <a:spcBef>
                <a:spcPts val="400"/>
              </a:spcBef>
            </a:pPr>
            <a:r>
              <a:rPr lang="bg-BG" sz="16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Мярка 2.1. по инвестиционен приоритет 1. „Достъп до финансиране в подкрепа на предприемачеството“ </a:t>
            </a:r>
          </a:p>
          <a:p>
            <a:pPr lvl="1">
              <a:lnSpc>
                <a:spcPct val="100000"/>
              </a:lnSpc>
              <a:spcBef>
                <a:spcPts val="400"/>
              </a:spcBef>
            </a:pPr>
            <a:r>
              <a:rPr lang="bg-BG" sz="16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Мярка 2.3. по инвестиционен приоритет 2. „Капацитет за растеж на МСП“</a:t>
            </a:r>
          </a:p>
          <a:p>
            <a:pPr>
              <a:lnSpc>
                <a:spcPct val="100000"/>
              </a:lnSpc>
              <a:spcBef>
                <a:spcPts val="400"/>
              </a:spcBef>
            </a:pPr>
            <a:r>
              <a:rPr lang="bg-BG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от ПРСР 2014-2020: подмярка 6.4: „Инвестиционна подкрепа за неземеделски дейности“</a:t>
            </a:r>
          </a:p>
          <a:p>
            <a:pPr marL="0" indent="0">
              <a:lnSpc>
                <a:spcPct val="100000"/>
              </a:lnSpc>
              <a:spcBef>
                <a:spcPts val="400"/>
              </a:spcBef>
              <a:buNone/>
            </a:pPr>
            <a:endParaRPr lang="bg-BG" sz="1800" dirty="0" smtClean="0">
              <a:solidFill>
                <a:srgbClr val="3E4434"/>
              </a:solidFill>
              <a:latin typeface="Cambria" panose="02040503050406030204" pitchFamily="18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8793119" y="68993"/>
            <a:ext cx="3308264" cy="710303"/>
            <a:chOff x="8793119" y="27803"/>
            <a:chExt cx="3308264" cy="710303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93119" y="27803"/>
              <a:ext cx="3308264" cy="443435"/>
            </a:xfrm>
            <a:prstGeom prst="rect">
              <a:avLst/>
            </a:prstGeom>
          </p:spPr>
        </p:pic>
        <p:sp>
          <p:nvSpPr>
            <p:cNvPr id="8" name="Rectangle 7"/>
            <p:cNvSpPr/>
            <p:nvPr/>
          </p:nvSpPr>
          <p:spPr>
            <a:xfrm>
              <a:off x="8801357" y="452515"/>
              <a:ext cx="3300026" cy="28559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bg-BG" sz="600" b="1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Програма за развитие на селските райони. Европейски земеделски фонд за развитие на селските райони – Европа инвестира в селските райони</a:t>
              </a:r>
              <a:endParaRPr lang="bg-BG" sz="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726237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1" y="864967"/>
            <a:ext cx="10725194" cy="74964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b="1" dirty="0" smtClean="0">
                <a:solidFill>
                  <a:srgbClr val="C00000"/>
                </a:solidFill>
                <a:latin typeface="Cambria" panose="02040503050406030204" pitchFamily="18" charset="0"/>
              </a:rPr>
              <a:t>СПЕЦИФИЧНИ ЦЕЛИ </a:t>
            </a:r>
            <a:r>
              <a:rPr lang="ru-RU" dirty="0" smtClean="0">
                <a:solidFill>
                  <a:srgbClr val="3E4434"/>
                </a:solidFill>
                <a:latin typeface="Cambria" panose="02040503050406030204" pitchFamily="18" charset="0"/>
              </a:rPr>
              <a:t>ПО</a:t>
            </a:r>
            <a:r>
              <a:rPr lang="ru-RU" b="1" dirty="0" smtClean="0">
                <a:solidFill>
                  <a:srgbClr val="3E4434"/>
                </a:solidFill>
                <a:latin typeface="Cambria" panose="02040503050406030204" pitchFamily="18" charset="0"/>
              </a:rPr>
              <a:t> </a:t>
            </a:r>
            <a:r>
              <a:rPr lang="ru-RU" b="1" dirty="0" smtClean="0">
                <a:solidFill>
                  <a:srgbClr val="C00000"/>
                </a:solidFill>
                <a:latin typeface="Cambria" panose="02040503050406030204" pitchFamily="18" charset="0"/>
              </a:rPr>
              <a:t>ПРИОРИТЕТ 3</a:t>
            </a:r>
            <a:r>
              <a:rPr lang="ru-RU" b="1" dirty="0" smtClean="0">
                <a:solidFill>
                  <a:srgbClr val="3E4434"/>
                </a:solidFill>
                <a:latin typeface="Cambria" panose="02040503050406030204" pitchFamily="18" charset="0"/>
              </a:rPr>
              <a:t>: </a:t>
            </a:r>
            <a:r>
              <a:rPr lang="ru-RU" dirty="0" smtClean="0">
                <a:solidFill>
                  <a:srgbClr val="3E4434"/>
                </a:solidFill>
                <a:latin typeface="Cambria" panose="02040503050406030204" pitchFamily="18" charset="0"/>
              </a:rPr>
              <a:t>ПОВИШАВАНЕ  ИКОНОМИЧЕСКАТА АКТИВНОСТ НА НАСЕЛЕНИЕТО И ОСИГУРЯВАНЕ НА КАЧЕСТВЕНА ЗАЕТОСТ И СОЦИАЛНО ВКЛЮЧВАНЕ </a:t>
            </a:r>
            <a:endParaRPr lang="ru-RU" dirty="0">
              <a:solidFill>
                <a:srgbClr val="3E4434"/>
              </a:solidFill>
              <a:latin typeface="Cambria" panose="02040503050406030204" pitchFamily="18" charset="0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684211" y="1589060"/>
            <a:ext cx="11178275" cy="46305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3464" indent="-283464" algn="l" defTabSz="914400" rtl="0" eaLnBrk="1" latinLnBrk="0" hangingPunct="1">
              <a:lnSpc>
                <a:spcPct val="112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200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83464" algn="l" defTabSz="914400" rtl="0" eaLnBrk="1" latinLnBrk="0" hangingPunct="1">
              <a:lnSpc>
                <a:spcPct val="112000"/>
              </a:lnSpc>
              <a:spcBef>
                <a:spcPts val="900"/>
              </a:spcBef>
              <a:buFont typeface="Corbel" panose="020B0503020204020204" pitchFamily="34" charset="0"/>
              <a:buChar char="–"/>
              <a:defRPr sz="180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83464" algn="l" defTabSz="914400" rtl="0" eaLnBrk="1" latinLnBrk="0" hangingPunct="1">
              <a:lnSpc>
                <a:spcPct val="112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160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83464" algn="l" defTabSz="914400" rtl="0" eaLnBrk="1" latinLnBrk="0" hangingPunct="1">
              <a:lnSpc>
                <a:spcPct val="112000"/>
              </a:lnSpc>
              <a:spcBef>
                <a:spcPts val="900"/>
              </a:spcBef>
              <a:buFont typeface="Corbel" panose="020B0503020204020204" pitchFamily="34" charset="0"/>
              <a:buChar char="–"/>
              <a:defRPr sz="140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83464" algn="l" defTabSz="914400" rtl="0" eaLnBrk="1" latinLnBrk="0" hangingPunct="1">
              <a:lnSpc>
                <a:spcPct val="112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1400" i="1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83464" algn="l" defTabSz="914400" rtl="0" eaLnBrk="1" latinLnBrk="0" hangingPunct="1">
              <a:lnSpc>
                <a:spcPct val="112000"/>
              </a:lnSpc>
              <a:spcBef>
                <a:spcPts val="130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83464" algn="l" defTabSz="914400" rtl="0" eaLnBrk="1" latinLnBrk="0" hangingPunct="1">
              <a:lnSpc>
                <a:spcPct val="112000"/>
              </a:lnSpc>
              <a:spcBef>
                <a:spcPts val="1300"/>
              </a:spcBef>
              <a:buFont typeface="Arial" panose="020B0604020202020204" pitchFamily="34" charset="0"/>
              <a:buChar char="•"/>
              <a:defRPr sz="1400" i="1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83464" algn="l" defTabSz="914400" rtl="0" eaLnBrk="1" latinLnBrk="0" hangingPunct="1">
              <a:lnSpc>
                <a:spcPct val="112000"/>
              </a:lnSpc>
              <a:spcBef>
                <a:spcPts val="130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83464" algn="l" defTabSz="914400" rtl="0" eaLnBrk="1" latinLnBrk="0" hangingPunct="1">
              <a:lnSpc>
                <a:spcPct val="112000"/>
              </a:lnSpc>
              <a:spcBef>
                <a:spcPts val="1300"/>
              </a:spcBef>
              <a:buFont typeface="Arial" panose="020B0604020202020204" pitchFamily="34" charset="0"/>
              <a:buChar char="•"/>
              <a:defRPr sz="1400" i="1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100"/>
              </a:spcBef>
              <a:buNone/>
            </a:pPr>
            <a:r>
              <a:rPr lang="bg-BG" sz="1800" dirty="0" smtClean="0">
                <a:solidFill>
                  <a:srgbClr val="C00000"/>
                </a:solidFill>
                <a:latin typeface="Cambria" panose="02040503050406030204" pitchFamily="18" charset="0"/>
              </a:rPr>
              <a:t>Специфична цел 3.1: </a:t>
            </a:r>
            <a:r>
              <a:rPr lang="bg-BG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Увеличаване броя на заетите лица чрез  подобряване  качеството на работните места и квалификацията и уменията на заетите   </a:t>
            </a:r>
          </a:p>
          <a:p>
            <a:pPr marL="0" indent="0">
              <a:lnSpc>
                <a:spcPct val="100000"/>
              </a:lnSpc>
              <a:spcBef>
                <a:spcPts val="100"/>
              </a:spcBef>
              <a:buNone/>
            </a:pPr>
            <a:r>
              <a:rPr lang="bg-BG" sz="1800" dirty="0" smtClean="0">
                <a:solidFill>
                  <a:srgbClr val="C00000"/>
                </a:solidFill>
                <a:latin typeface="Cambria" panose="02040503050406030204" pitchFamily="18" charset="0"/>
              </a:rPr>
              <a:t>Специфична цел 3.2: </a:t>
            </a:r>
            <a:r>
              <a:rPr lang="bg-BG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Осигуряване на устойчива и качествена заетост на уязвимите групи от населението</a:t>
            </a:r>
          </a:p>
          <a:p>
            <a:pPr marL="0" indent="0">
              <a:lnSpc>
                <a:spcPct val="100000"/>
              </a:lnSpc>
              <a:spcBef>
                <a:spcPts val="100"/>
              </a:spcBef>
              <a:buNone/>
            </a:pPr>
            <a:r>
              <a:rPr lang="bg-BG" sz="1800" dirty="0" smtClean="0">
                <a:solidFill>
                  <a:srgbClr val="C00000"/>
                </a:solidFill>
                <a:latin typeface="Cambria" panose="02040503050406030204" pitchFamily="18" charset="0"/>
              </a:rPr>
              <a:t>Специфична цел 3.3: </a:t>
            </a:r>
            <a:r>
              <a:rPr lang="bg-BG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Подобряване достъпа до социални услуги на различни групи -социално изключени или в риск от социално изключване  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bg-BG" sz="400" dirty="0" smtClean="0">
              <a:solidFill>
                <a:srgbClr val="3E4434"/>
              </a:solidFill>
              <a:latin typeface="Cambria" panose="020405030504060302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100"/>
              </a:spcBef>
              <a:buNone/>
            </a:pPr>
            <a:r>
              <a:rPr lang="bg-BG" sz="1800" dirty="0" smtClean="0">
                <a:solidFill>
                  <a:srgbClr val="C00000"/>
                </a:solidFill>
                <a:latin typeface="Cambria" panose="02040503050406030204" pitchFamily="18" charset="0"/>
              </a:rPr>
              <a:t>За постигане на специфичните цели </a:t>
            </a:r>
            <a:r>
              <a:rPr lang="bg-BG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по Приоритет 3 </a:t>
            </a:r>
            <a:r>
              <a:rPr lang="bg-BG" sz="1800" dirty="0" smtClean="0">
                <a:solidFill>
                  <a:srgbClr val="C00000"/>
                </a:solidFill>
                <a:latin typeface="Cambria" panose="02040503050406030204" pitchFamily="18" charset="0"/>
              </a:rPr>
              <a:t>ще се прилагат: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bg-BG" sz="17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от ОПРЧР 2014 – 2020: мерки по Приоритетна ос 1 „Подобряване достъпа до заетост и качество на работните места“ 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bg-BG" sz="13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Мярка 1.1. по инвестиционен приоритет 1. „Достъп до заетост за търсещите работа и неактивните лица, вкл. трайно безработни и лица, отдалечени от пазара на труда...“ 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bg-BG" sz="13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Мярка 1.3. по инвестиционен приоритет 3. „Устойчиво интегриране на пазара на труда на младите хора, в частност тези, които не са ангажиран и с трудова дейност, образование или обучение, включително младите хора, изложени на риск от социално изключване, и младите хора от маргинализирани общности“ </a:t>
            </a:r>
          </a:p>
          <a:p>
            <a:pPr lvl="1">
              <a:lnSpc>
                <a:spcPct val="100000"/>
              </a:lnSpc>
              <a:spcBef>
                <a:spcPts val="200"/>
              </a:spcBef>
            </a:pPr>
            <a:r>
              <a:rPr lang="bg-BG" sz="13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Мярка 1.7. по инвестиционен приоритет 7. „Приспособяване на работниците, предприятията и предприемачите към промените“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bg-BG" sz="17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от ОПРЧР 2014 – 2020: мерки по Приоритетна ос 2 „Намаляване на бедността и насърчаване на социалното включване“ 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bg-BG" sz="13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Мярка 2.1. по инвестиционен приоритет 1. „Социално-икономическа интеграция на маргинализираните общности“ 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bg-BG" sz="13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Мярка 2.4. по инвестиционен приоритет 4. „Насърчаване на социалното предприемачество и на професионалната интеграция в социалните предприятия и насърчаване на социалната и солидарна икономика с цел улесняване на достъпа до заетост“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8793119" y="68993"/>
            <a:ext cx="3308264" cy="710303"/>
            <a:chOff x="8793119" y="27803"/>
            <a:chExt cx="3308264" cy="710303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93119" y="27803"/>
              <a:ext cx="3308264" cy="443435"/>
            </a:xfrm>
            <a:prstGeom prst="rect">
              <a:avLst/>
            </a:prstGeom>
          </p:spPr>
        </p:pic>
        <p:sp>
          <p:nvSpPr>
            <p:cNvPr id="8" name="Rectangle 7"/>
            <p:cNvSpPr/>
            <p:nvPr/>
          </p:nvSpPr>
          <p:spPr>
            <a:xfrm>
              <a:off x="8801357" y="452515"/>
              <a:ext cx="3300026" cy="28559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bg-BG" sz="600" b="1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Програма за развитие на селските райони. Европейски земеделски фонд за развитие на селските райони – Европа инвестира в селските райони</a:t>
              </a:r>
              <a:endParaRPr lang="bg-BG" sz="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2683686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1" y="922633"/>
            <a:ext cx="10725194" cy="74964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b="1" dirty="0" smtClean="0">
                <a:solidFill>
                  <a:srgbClr val="C00000"/>
                </a:solidFill>
                <a:latin typeface="Cambria" panose="02040503050406030204" pitchFamily="18" charset="0"/>
              </a:rPr>
              <a:t>СПЕЦИФИЧНИ ЦЕЛИ </a:t>
            </a:r>
            <a:r>
              <a:rPr lang="ru-RU" dirty="0" smtClean="0">
                <a:solidFill>
                  <a:srgbClr val="3E4434"/>
                </a:solidFill>
                <a:latin typeface="Cambria" panose="02040503050406030204" pitchFamily="18" charset="0"/>
              </a:rPr>
              <a:t>ПО</a:t>
            </a:r>
            <a:r>
              <a:rPr lang="ru-RU" b="1" dirty="0" smtClean="0">
                <a:solidFill>
                  <a:srgbClr val="3E4434"/>
                </a:solidFill>
                <a:latin typeface="Cambria" panose="02040503050406030204" pitchFamily="18" charset="0"/>
              </a:rPr>
              <a:t> </a:t>
            </a:r>
            <a:r>
              <a:rPr lang="ru-RU" b="1" dirty="0" smtClean="0">
                <a:solidFill>
                  <a:srgbClr val="C00000"/>
                </a:solidFill>
                <a:latin typeface="Cambria" panose="02040503050406030204" pitchFamily="18" charset="0"/>
              </a:rPr>
              <a:t>ПРИОРИТЕТ 4</a:t>
            </a:r>
            <a:r>
              <a:rPr lang="ru-RU" b="1" dirty="0" smtClean="0">
                <a:solidFill>
                  <a:srgbClr val="3E4434"/>
                </a:solidFill>
                <a:latin typeface="Cambria" panose="02040503050406030204" pitchFamily="18" charset="0"/>
              </a:rPr>
              <a:t>: </a:t>
            </a:r>
            <a:r>
              <a:rPr lang="ru-RU" dirty="0" smtClean="0">
                <a:solidFill>
                  <a:srgbClr val="3E4434"/>
                </a:solidFill>
                <a:latin typeface="Cambria" panose="02040503050406030204" pitchFamily="18" charset="0"/>
              </a:rPr>
              <a:t>ПОДОБРЯВАНЕ КАЧЕСТВОТО НА ЖИВОТ</a:t>
            </a:r>
            <a:endParaRPr lang="ru-RU" dirty="0">
              <a:solidFill>
                <a:srgbClr val="3E4434"/>
              </a:solidFill>
              <a:latin typeface="Cambria" panose="02040503050406030204" pitchFamily="18" charset="0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684211" y="1762058"/>
            <a:ext cx="11021757" cy="440808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3464" indent="-283464" algn="l" defTabSz="914400" rtl="0" eaLnBrk="1" latinLnBrk="0" hangingPunct="1">
              <a:lnSpc>
                <a:spcPct val="112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200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83464" algn="l" defTabSz="914400" rtl="0" eaLnBrk="1" latinLnBrk="0" hangingPunct="1">
              <a:lnSpc>
                <a:spcPct val="112000"/>
              </a:lnSpc>
              <a:spcBef>
                <a:spcPts val="900"/>
              </a:spcBef>
              <a:buFont typeface="Corbel" panose="020B0503020204020204" pitchFamily="34" charset="0"/>
              <a:buChar char="–"/>
              <a:defRPr sz="180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83464" algn="l" defTabSz="914400" rtl="0" eaLnBrk="1" latinLnBrk="0" hangingPunct="1">
              <a:lnSpc>
                <a:spcPct val="112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160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83464" algn="l" defTabSz="914400" rtl="0" eaLnBrk="1" latinLnBrk="0" hangingPunct="1">
              <a:lnSpc>
                <a:spcPct val="112000"/>
              </a:lnSpc>
              <a:spcBef>
                <a:spcPts val="900"/>
              </a:spcBef>
              <a:buFont typeface="Corbel" panose="020B0503020204020204" pitchFamily="34" charset="0"/>
              <a:buChar char="–"/>
              <a:defRPr sz="140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83464" algn="l" defTabSz="914400" rtl="0" eaLnBrk="1" latinLnBrk="0" hangingPunct="1">
              <a:lnSpc>
                <a:spcPct val="112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1400" i="1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83464" algn="l" defTabSz="914400" rtl="0" eaLnBrk="1" latinLnBrk="0" hangingPunct="1">
              <a:lnSpc>
                <a:spcPct val="112000"/>
              </a:lnSpc>
              <a:spcBef>
                <a:spcPts val="130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83464" algn="l" defTabSz="914400" rtl="0" eaLnBrk="1" latinLnBrk="0" hangingPunct="1">
              <a:lnSpc>
                <a:spcPct val="112000"/>
              </a:lnSpc>
              <a:spcBef>
                <a:spcPts val="1300"/>
              </a:spcBef>
              <a:buFont typeface="Arial" panose="020B0604020202020204" pitchFamily="34" charset="0"/>
              <a:buChar char="•"/>
              <a:defRPr sz="1400" i="1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83464" algn="l" defTabSz="914400" rtl="0" eaLnBrk="1" latinLnBrk="0" hangingPunct="1">
              <a:lnSpc>
                <a:spcPct val="112000"/>
              </a:lnSpc>
              <a:spcBef>
                <a:spcPts val="130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83464" algn="l" defTabSz="914400" rtl="0" eaLnBrk="1" latinLnBrk="0" hangingPunct="1">
              <a:lnSpc>
                <a:spcPct val="112000"/>
              </a:lnSpc>
              <a:spcBef>
                <a:spcPts val="1300"/>
              </a:spcBef>
              <a:buFont typeface="Arial" panose="020B0604020202020204" pitchFamily="34" charset="0"/>
              <a:buChar char="•"/>
              <a:defRPr sz="1400" i="1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400"/>
              </a:spcBef>
              <a:buNone/>
            </a:pPr>
            <a:r>
              <a:rPr lang="bg-BG" sz="1900" dirty="0" smtClean="0">
                <a:solidFill>
                  <a:srgbClr val="C00000"/>
                </a:solidFill>
                <a:latin typeface="Cambria" panose="02040503050406030204" pitchFamily="18" charset="0"/>
              </a:rPr>
              <a:t>Специфична цел 4.1: </a:t>
            </a:r>
            <a:r>
              <a:rPr lang="bg-BG" sz="1900" dirty="0">
                <a:solidFill>
                  <a:srgbClr val="3E4434"/>
                </a:solidFill>
                <a:latin typeface="Cambria" panose="02040503050406030204" pitchFamily="18" charset="0"/>
              </a:rPr>
              <a:t>Подобряване на публичната инфраструктура </a:t>
            </a:r>
            <a:r>
              <a:rPr lang="bg-BG" sz="19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   </a:t>
            </a:r>
          </a:p>
          <a:p>
            <a:pPr marL="0" indent="0">
              <a:lnSpc>
                <a:spcPct val="100000"/>
              </a:lnSpc>
              <a:spcBef>
                <a:spcPts val="400"/>
              </a:spcBef>
              <a:buNone/>
            </a:pPr>
            <a:r>
              <a:rPr lang="bg-BG" sz="1900" dirty="0" smtClean="0">
                <a:solidFill>
                  <a:srgbClr val="C00000"/>
                </a:solidFill>
                <a:latin typeface="Cambria" panose="02040503050406030204" pitchFamily="18" charset="0"/>
              </a:rPr>
              <a:t>Специфична цел 4.2: </a:t>
            </a:r>
            <a:r>
              <a:rPr lang="ru-RU" sz="1900" dirty="0">
                <a:solidFill>
                  <a:srgbClr val="3E4434"/>
                </a:solidFill>
                <a:latin typeface="Cambria" panose="02040503050406030204" pitchFamily="18" charset="0"/>
              </a:rPr>
              <a:t>Подобряване на качеството и създаване на нови основни услуги за </a:t>
            </a:r>
            <a:r>
              <a:rPr lang="ru-RU" sz="19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			         населението </a:t>
            </a:r>
            <a:endParaRPr lang="bg-BG" sz="1900" dirty="0" smtClean="0">
              <a:solidFill>
                <a:srgbClr val="3E4434"/>
              </a:solidFill>
              <a:latin typeface="Cambria" panose="020405030504060302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400"/>
              </a:spcBef>
              <a:buNone/>
            </a:pPr>
            <a:endParaRPr lang="bg-BG" sz="1100" dirty="0" smtClean="0">
              <a:solidFill>
                <a:srgbClr val="3E4434"/>
              </a:solidFill>
              <a:latin typeface="Cambria" panose="020405030504060302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400"/>
              </a:spcBef>
              <a:buNone/>
            </a:pPr>
            <a:r>
              <a:rPr lang="bg-BG" sz="1800" dirty="0" smtClean="0">
                <a:solidFill>
                  <a:srgbClr val="C00000"/>
                </a:solidFill>
                <a:latin typeface="Cambria" panose="02040503050406030204" pitchFamily="18" charset="0"/>
              </a:rPr>
              <a:t>За постигане на специфичните цели </a:t>
            </a:r>
            <a:r>
              <a:rPr lang="bg-BG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по Приоритет 4 </a:t>
            </a:r>
            <a:r>
              <a:rPr lang="bg-BG" sz="1800" dirty="0" smtClean="0">
                <a:solidFill>
                  <a:srgbClr val="C00000"/>
                </a:solidFill>
                <a:latin typeface="Cambria" panose="02040503050406030204" pitchFamily="18" charset="0"/>
              </a:rPr>
              <a:t>ще се прилагат:</a:t>
            </a:r>
          </a:p>
          <a:p>
            <a:pPr>
              <a:lnSpc>
                <a:spcPct val="100000"/>
              </a:lnSpc>
              <a:spcBef>
                <a:spcPts val="400"/>
              </a:spcBef>
            </a:pPr>
            <a:r>
              <a:rPr lang="bg-BG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от ПРСР 2014-2020 : подмярка 7.2 „Инвестиции в създаването, подобряването или разширяването на всички видове малка по мащаби инфраструктура“ </a:t>
            </a:r>
          </a:p>
          <a:p>
            <a:pPr>
              <a:lnSpc>
                <a:spcPct val="100000"/>
              </a:lnSpc>
              <a:spcBef>
                <a:spcPts val="400"/>
              </a:spcBef>
            </a:pPr>
            <a:r>
              <a:rPr lang="bg-BG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от ПРСР 2014-2020 : подмярка 7.5  „Инвестиции за публично ползване в инфраструктура за отдих, туристическа информация и малка по мащаб туристическа инфраструктура“ </a:t>
            </a:r>
          </a:p>
          <a:p>
            <a:pPr>
              <a:lnSpc>
                <a:spcPct val="100000"/>
              </a:lnSpc>
              <a:spcBef>
                <a:spcPts val="400"/>
              </a:spcBef>
            </a:pPr>
            <a:r>
              <a:rPr lang="bg-BG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от ПРСР 2014-2020 : подмярка 7.6 „Проучвания и инвестиции, свързани с поддържане, възстановяване и подобряване на културното и природното наследство на селата“</a:t>
            </a:r>
          </a:p>
          <a:p>
            <a:pPr>
              <a:lnSpc>
                <a:spcPct val="100000"/>
              </a:lnSpc>
              <a:spcBef>
                <a:spcPts val="400"/>
              </a:spcBef>
            </a:pPr>
            <a:endParaRPr lang="bg-BG" sz="1800" dirty="0" smtClean="0">
              <a:solidFill>
                <a:srgbClr val="3E4434"/>
              </a:solidFill>
              <a:latin typeface="Cambria" panose="020405030504060302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400"/>
              </a:spcBef>
              <a:buNone/>
            </a:pPr>
            <a:endParaRPr lang="bg-BG" sz="1800" dirty="0" smtClean="0">
              <a:solidFill>
                <a:srgbClr val="3E4434"/>
              </a:solidFill>
              <a:latin typeface="Cambria" panose="02040503050406030204" pitchFamily="18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8793119" y="68993"/>
            <a:ext cx="3308264" cy="710303"/>
            <a:chOff x="8793119" y="27803"/>
            <a:chExt cx="3308264" cy="710303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93119" y="27803"/>
              <a:ext cx="3308264" cy="443435"/>
            </a:xfrm>
            <a:prstGeom prst="rect">
              <a:avLst/>
            </a:prstGeom>
          </p:spPr>
        </p:pic>
        <p:sp>
          <p:nvSpPr>
            <p:cNvPr id="8" name="Rectangle 7"/>
            <p:cNvSpPr/>
            <p:nvPr/>
          </p:nvSpPr>
          <p:spPr>
            <a:xfrm>
              <a:off x="8801357" y="452515"/>
              <a:ext cx="3300026" cy="28559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bg-BG" sz="600" b="1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Програма за развитие на селските райони. Европейски земеделски фонд за развитие на селските райони – Европа инвестира в селските райони</a:t>
              </a:r>
              <a:endParaRPr lang="bg-BG" sz="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2480159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246683" y="1465496"/>
            <a:ext cx="11600249" cy="4506097"/>
            <a:chOff x="262381" y="1416908"/>
            <a:chExt cx="11600249" cy="4506097"/>
          </a:xfrm>
        </p:grpSpPr>
        <p:sp>
          <p:nvSpPr>
            <p:cNvPr id="9" name="Rectangle 8"/>
            <p:cNvSpPr/>
            <p:nvPr/>
          </p:nvSpPr>
          <p:spPr>
            <a:xfrm>
              <a:off x="262381" y="1416908"/>
              <a:ext cx="11509489" cy="4506097"/>
            </a:xfrm>
            <a:prstGeom prst="rect">
              <a:avLst/>
            </a:prstGeom>
            <a:ln>
              <a:noFill/>
            </a:ln>
          </p:spPr>
        </p:sp>
        <p:sp>
          <p:nvSpPr>
            <p:cNvPr id="10" name="Freeform 9"/>
            <p:cNvSpPr/>
            <p:nvPr/>
          </p:nvSpPr>
          <p:spPr>
            <a:xfrm>
              <a:off x="2557925" y="1416908"/>
              <a:ext cx="7011919" cy="881868"/>
            </a:xfrm>
            <a:custGeom>
              <a:avLst/>
              <a:gdLst>
                <a:gd name="connsiteX0" fmla="*/ 0 w 7011919"/>
                <a:gd name="connsiteY0" fmla="*/ 126194 h 1261936"/>
                <a:gd name="connsiteX1" fmla="*/ 126194 w 7011919"/>
                <a:gd name="connsiteY1" fmla="*/ 0 h 1261936"/>
                <a:gd name="connsiteX2" fmla="*/ 6885725 w 7011919"/>
                <a:gd name="connsiteY2" fmla="*/ 0 h 1261936"/>
                <a:gd name="connsiteX3" fmla="*/ 7011919 w 7011919"/>
                <a:gd name="connsiteY3" fmla="*/ 126194 h 1261936"/>
                <a:gd name="connsiteX4" fmla="*/ 7011919 w 7011919"/>
                <a:gd name="connsiteY4" fmla="*/ 1135742 h 1261936"/>
                <a:gd name="connsiteX5" fmla="*/ 6885725 w 7011919"/>
                <a:gd name="connsiteY5" fmla="*/ 1261936 h 1261936"/>
                <a:gd name="connsiteX6" fmla="*/ 126194 w 7011919"/>
                <a:gd name="connsiteY6" fmla="*/ 1261936 h 1261936"/>
                <a:gd name="connsiteX7" fmla="*/ 0 w 7011919"/>
                <a:gd name="connsiteY7" fmla="*/ 1135742 h 1261936"/>
                <a:gd name="connsiteX8" fmla="*/ 0 w 7011919"/>
                <a:gd name="connsiteY8" fmla="*/ 126194 h 12619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011919" h="1261936">
                  <a:moveTo>
                    <a:pt x="0" y="126194"/>
                  </a:moveTo>
                  <a:cubicBezTo>
                    <a:pt x="0" y="56499"/>
                    <a:pt x="56499" y="0"/>
                    <a:pt x="126194" y="0"/>
                  </a:cubicBezTo>
                  <a:lnTo>
                    <a:pt x="6885725" y="0"/>
                  </a:lnTo>
                  <a:cubicBezTo>
                    <a:pt x="6955420" y="0"/>
                    <a:pt x="7011919" y="56499"/>
                    <a:pt x="7011919" y="126194"/>
                  </a:cubicBezTo>
                  <a:lnTo>
                    <a:pt x="7011919" y="1135742"/>
                  </a:lnTo>
                  <a:cubicBezTo>
                    <a:pt x="7011919" y="1205437"/>
                    <a:pt x="6955420" y="1261936"/>
                    <a:pt x="6885725" y="1261936"/>
                  </a:cubicBezTo>
                  <a:lnTo>
                    <a:pt x="126194" y="1261936"/>
                  </a:lnTo>
                  <a:cubicBezTo>
                    <a:pt x="56499" y="1261936"/>
                    <a:pt x="0" y="1205437"/>
                    <a:pt x="0" y="1135742"/>
                  </a:cubicBezTo>
                  <a:lnTo>
                    <a:pt x="0" y="126194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5851" tIns="45851" rIns="45851" bIns="45851" numCol="1" spcCol="1270" anchor="ctr" anchorCtr="0">
              <a:noAutofit/>
            </a:bodyPr>
            <a:lstStyle/>
            <a:p>
              <a:pPr lvl="0" algn="ctr" defTabSz="622300">
                <a:spcBef>
                  <a:spcPct val="0"/>
                </a:spcBef>
              </a:pPr>
              <a:r>
                <a:rPr lang="bg-BG" sz="1400" b="1" kern="1200" dirty="0" smtClean="0">
                  <a:solidFill>
                    <a:schemeClr val="accent6">
                      <a:lumMod val="20000"/>
                      <a:lumOff val="80000"/>
                    </a:schemeClr>
                  </a:solidFill>
                  <a:latin typeface="Cambria" panose="02040503050406030204" pitchFamily="18" charset="0"/>
                </a:rPr>
                <a:t>Визия/Основна цел: </a:t>
              </a:r>
              <a:br>
                <a:rPr lang="bg-BG" sz="1400" b="1" kern="1200" dirty="0" smtClean="0">
                  <a:solidFill>
                    <a:schemeClr val="accent6">
                      <a:lumMod val="20000"/>
                      <a:lumOff val="80000"/>
                    </a:schemeClr>
                  </a:solidFill>
                  <a:latin typeface="Cambria" panose="02040503050406030204" pitchFamily="18" charset="0"/>
                </a:rPr>
              </a:br>
              <a:r>
                <a:rPr lang="bg-BG" sz="1400" b="1" kern="1200" dirty="0" smtClean="0">
                  <a:solidFill>
                    <a:schemeClr val="accent6">
                      <a:lumMod val="20000"/>
                      <a:lumOff val="80000"/>
                    </a:schemeClr>
                  </a:solidFill>
                  <a:latin typeface="Cambria" panose="02040503050406030204" pitchFamily="18" charset="0"/>
                </a:rPr>
                <a:t>ИКОНОМИЧЕСКИ ОЖИВЕНА ТЕРИТОРИЯ, </a:t>
              </a:r>
            </a:p>
            <a:p>
              <a:pPr lvl="0" algn="ctr" defTabSz="622300">
                <a:spcBef>
                  <a:spcPct val="0"/>
                </a:spcBef>
              </a:pPr>
              <a:r>
                <a:rPr lang="ru-RU" sz="1400" b="1" kern="1200" dirty="0" smtClean="0">
                  <a:solidFill>
                    <a:schemeClr val="accent6">
                      <a:lumMod val="20000"/>
                      <a:lumOff val="80000"/>
                    </a:schemeClr>
                  </a:solidFill>
                  <a:latin typeface="Cambria" panose="02040503050406030204" pitchFamily="18" charset="0"/>
                </a:rPr>
                <a:t>С ПОВИШЕН ЖИЗНЕН СТАНДАРТ НА НАСЕЛЕНИЕТО,</a:t>
              </a:r>
              <a:r>
                <a:rPr lang="bg-BG" sz="1400" b="1" kern="1200" dirty="0" smtClean="0">
                  <a:solidFill>
                    <a:schemeClr val="accent6">
                      <a:lumMod val="20000"/>
                      <a:lumOff val="80000"/>
                    </a:schemeClr>
                  </a:solidFill>
                  <a:latin typeface="Cambria" panose="02040503050406030204" pitchFamily="18" charset="0"/>
                </a:rPr>
                <a:t> </a:t>
              </a:r>
            </a:p>
            <a:p>
              <a:pPr lvl="0" algn="ctr" defTabSz="622300">
                <a:spcBef>
                  <a:spcPct val="0"/>
                </a:spcBef>
              </a:pPr>
              <a:r>
                <a:rPr lang="bg-BG" sz="1400" b="1" kern="1200" dirty="0" smtClean="0">
                  <a:solidFill>
                    <a:schemeClr val="accent6">
                      <a:lumMod val="20000"/>
                      <a:lumOff val="80000"/>
                    </a:schemeClr>
                  </a:solidFill>
                  <a:latin typeface="Cambria" panose="02040503050406030204" pitchFamily="18" charset="0"/>
                </a:rPr>
                <a:t>АКТИВНА МЕСТНА ОБЩНОСТ</a:t>
              </a:r>
              <a:endParaRPr lang="bg-BG" sz="1400" kern="1200" dirty="0">
                <a:solidFill>
                  <a:schemeClr val="accent6">
                    <a:lumMod val="20000"/>
                    <a:lumOff val="80000"/>
                  </a:schemeClr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11" name="Freeform 10"/>
            <p:cNvSpPr/>
            <p:nvPr/>
          </p:nvSpPr>
          <p:spPr>
            <a:xfrm rot="21161632">
              <a:off x="406128" y="2770014"/>
              <a:ext cx="11412069" cy="7004"/>
            </a:xfrm>
            <a:custGeom>
              <a:avLst/>
              <a:gdLst>
                <a:gd name="connsiteX0" fmla="*/ 0 w 10000"/>
                <a:gd name="connsiteY0" fmla="*/ 5000 h 10000"/>
                <a:gd name="connsiteX1" fmla="*/ 10000 w 10000"/>
                <a:gd name="connsiteY1" fmla="*/ 500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000" h="10000">
                  <a:moveTo>
                    <a:pt x="11412069" y="2002"/>
                  </a:moveTo>
                  <a:lnTo>
                    <a:pt x="11402069" y="2002"/>
                  </a:lnTo>
                </a:path>
              </a:pathLst>
            </a:custGeom>
            <a:noFill/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433432" tIns="-281799" rIns="5433433" bIns="-281801" numCol="1" spcCol="1270" anchor="ctr" anchorCtr="0">
              <a:noAutofit/>
            </a:bodyPr>
            <a:lstStyle/>
            <a:p>
              <a:pPr lvl="0" algn="ctr" defTabSz="177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bg-BG" sz="400" kern="1200">
                <a:latin typeface="Cambria" panose="02040503050406030204" pitchFamily="18" charset="0"/>
              </a:endParaRPr>
            </a:p>
          </p:txBody>
        </p:sp>
        <p:sp>
          <p:nvSpPr>
            <p:cNvPr id="12" name="Freeform 11"/>
            <p:cNvSpPr/>
            <p:nvPr/>
          </p:nvSpPr>
          <p:spPr>
            <a:xfrm>
              <a:off x="312492" y="2472573"/>
              <a:ext cx="2628000" cy="900000"/>
            </a:xfrm>
            <a:custGeom>
              <a:avLst/>
              <a:gdLst>
                <a:gd name="connsiteX0" fmla="*/ 0 w 2504689"/>
                <a:gd name="connsiteY0" fmla="*/ 150281 h 1502813"/>
                <a:gd name="connsiteX1" fmla="*/ 150281 w 2504689"/>
                <a:gd name="connsiteY1" fmla="*/ 0 h 1502813"/>
                <a:gd name="connsiteX2" fmla="*/ 2354408 w 2504689"/>
                <a:gd name="connsiteY2" fmla="*/ 0 h 1502813"/>
                <a:gd name="connsiteX3" fmla="*/ 2504689 w 2504689"/>
                <a:gd name="connsiteY3" fmla="*/ 150281 h 1502813"/>
                <a:gd name="connsiteX4" fmla="*/ 2504689 w 2504689"/>
                <a:gd name="connsiteY4" fmla="*/ 1352532 h 1502813"/>
                <a:gd name="connsiteX5" fmla="*/ 2354408 w 2504689"/>
                <a:gd name="connsiteY5" fmla="*/ 1502813 h 1502813"/>
                <a:gd name="connsiteX6" fmla="*/ 150281 w 2504689"/>
                <a:gd name="connsiteY6" fmla="*/ 1502813 h 1502813"/>
                <a:gd name="connsiteX7" fmla="*/ 0 w 2504689"/>
                <a:gd name="connsiteY7" fmla="*/ 1352532 h 1502813"/>
                <a:gd name="connsiteX8" fmla="*/ 0 w 2504689"/>
                <a:gd name="connsiteY8" fmla="*/ 150281 h 1502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504689" h="1502813">
                  <a:moveTo>
                    <a:pt x="0" y="150281"/>
                  </a:moveTo>
                  <a:cubicBezTo>
                    <a:pt x="0" y="67283"/>
                    <a:pt x="67283" y="0"/>
                    <a:pt x="150281" y="0"/>
                  </a:cubicBezTo>
                  <a:lnTo>
                    <a:pt x="2354408" y="0"/>
                  </a:lnTo>
                  <a:cubicBezTo>
                    <a:pt x="2437406" y="0"/>
                    <a:pt x="2504689" y="67283"/>
                    <a:pt x="2504689" y="150281"/>
                  </a:cubicBezTo>
                  <a:lnTo>
                    <a:pt x="2504689" y="1352532"/>
                  </a:lnTo>
                  <a:cubicBezTo>
                    <a:pt x="2504689" y="1435530"/>
                    <a:pt x="2437406" y="1502813"/>
                    <a:pt x="2354408" y="1502813"/>
                  </a:cubicBezTo>
                  <a:lnTo>
                    <a:pt x="150281" y="1502813"/>
                  </a:lnTo>
                  <a:cubicBezTo>
                    <a:pt x="67283" y="1502813"/>
                    <a:pt x="0" y="1435530"/>
                    <a:pt x="0" y="1352532"/>
                  </a:cubicBezTo>
                  <a:lnTo>
                    <a:pt x="0" y="150281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2271" tIns="52271" rIns="52271" bIns="52271" numCol="1" spcCol="1270" anchor="ctr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300" b="1" kern="1200" dirty="0" smtClean="0">
                  <a:solidFill>
                    <a:srgbClr val="DCF3FE"/>
                  </a:solidFill>
                  <a:latin typeface="Cambria" panose="02040503050406030204" pitchFamily="18" charset="0"/>
                </a:rPr>
                <a:t>П1: </a:t>
              </a:r>
              <a:r>
                <a:rPr lang="en-US" sz="1300" b="1" kern="1200" dirty="0" smtClean="0">
                  <a:solidFill>
                    <a:srgbClr val="DCF3FE"/>
                  </a:solidFill>
                  <a:latin typeface="Cambria" panose="02040503050406030204" pitchFamily="18" charset="0"/>
                </a:rPr>
                <a:t> </a:t>
              </a:r>
              <a:r>
                <a:rPr lang="ru-RU" sz="1300" b="1" kern="1200" dirty="0" smtClean="0">
                  <a:solidFill>
                    <a:srgbClr val="DCF3FE"/>
                  </a:solidFill>
                  <a:latin typeface="Cambria" panose="02040503050406030204" pitchFamily="18" charset="0"/>
                </a:rPr>
                <a:t>Подобряване на икономическата ефективност на аграрния сектор</a:t>
              </a:r>
              <a:endParaRPr lang="bg-BG" sz="1300" b="1" kern="1200" dirty="0">
                <a:solidFill>
                  <a:srgbClr val="DCF3FE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14" name="Freeform 13"/>
            <p:cNvSpPr/>
            <p:nvPr/>
          </p:nvSpPr>
          <p:spPr>
            <a:xfrm>
              <a:off x="312492" y="3552677"/>
              <a:ext cx="2628000" cy="611431"/>
            </a:xfrm>
            <a:custGeom>
              <a:avLst/>
              <a:gdLst>
                <a:gd name="connsiteX0" fmla="*/ 0 w 1683674"/>
                <a:gd name="connsiteY0" fmla="*/ 17530 h 175297"/>
                <a:gd name="connsiteX1" fmla="*/ 17530 w 1683674"/>
                <a:gd name="connsiteY1" fmla="*/ 0 h 175297"/>
                <a:gd name="connsiteX2" fmla="*/ 1666144 w 1683674"/>
                <a:gd name="connsiteY2" fmla="*/ 0 h 175297"/>
                <a:gd name="connsiteX3" fmla="*/ 1683674 w 1683674"/>
                <a:gd name="connsiteY3" fmla="*/ 17530 h 175297"/>
                <a:gd name="connsiteX4" fmla="*/ 1683674 w 1683674"/>
                <a:gd name="connsiteY4" fmla="*/ 157767 h 175297"/>
                <a:gd name="connsiteX5" fmla="*/ 1666144 w 1683674"/>
                <a:gd name="connsiteY5" fmla="*/ 175297 h 175297"/>
                <a:gd name="connsiteX6" fmla="*/ 17530 w 1683674"/>
                <a:gd name="connsiteY6" fmla="*/ 175297 h 175297"/>
                <a:gd name="connsiteX7" fmla="*/ 0 w 1683674"/>
                <a:gd name="connsiteY7" fmla="*/ 157767 h 175297"/>
                <a:gd name="connsiteX8" fmla="*/ 0 w 1683674"/>
                <a:gd name="connsiteY8" fmla="*/ 17530 h 1752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83674" h="175297">
                  <a:moveTo>
                    <a:pt x="0" y="17530"/>
                  </a:moveTo>
                  <a:cubicBezTo>
                    <a:pt x="0" y="7848"/>
                    <a:pt x="7848" y="0"/>
                    <a:pt x="17530" y="0"/>
                  </a:cubicBezTo>
                  <a:lnTo>
                    <a:pt x="1666144" y="0"/>
                  </a:lnTo>
                  <a:cubicBezTo>
                    <a:pt x="1675826" y="0"/>
                    <a:pt x="1683674" y="7848"/>
                    <a:pt x="1683674" y="17530"/>
                  </a:cubicBezTo>
                  <a:lnTo>
                    <a:pt x="1683674" y="157767"/>
                  </a:lnTo>
                  <a:cubicBezTo>
                    <a:pt x="1683674" y="167449"/>
                    <a:pt x="1675826" y="175297"/>
                    <a:pt x="1666144" y="175297"/>
                  </a:cubicBezTo>
                  <a:lnTo>
                    <a:pt x="17530" y="175297"/>
                  </a:lnTo>
                  <a:cubicBezTo>
                    <a:pt x="7848" y="175297"/>
                    <a:pt x="0" y="167449"/>
                    <a:pt x="0" y="157767"/>
                  </a:cubicBezTo>
                  <a:lnTo>
                    <a:pt x="0" y="17530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0214" tIns="10214" rIns="10214" bIns="10214" numCol="1" spcCol="1270" anchor="ctr" anchorCtr="0">
              <a:noAutofit/>
            </a:bodyPr>
            <a:lstStyle/>
            <a:p>
              <a:pPr lvl="0" algn="l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kern="1200" dirty="0" smtClean="0">
                  <a:solidFill>
                    <a:srgbClr val="DCF3FE"/>
                  </a:solidFill>
                  <a:latin typeface="Cambria" panose="02040503050406030204" pitchFamily="18" charset="0"/>
                </a:rPr>
                <a:t>СЦ1.1:</a:t>
              </a:r>
              <a:r>
                <a:rPr lang="en-US" sz="1100" kern="1200" dirty="0" smtClean="0">
                  <a:solidFill>
                    <a:srgbClr val="DCF3FE"/>
                  </a:solidFill>
                  <a:latin typeface="Cambria" panose="02040503050406030204" pitchFamily="18" charset="0"/>
                </a:rPr>
                <a:t> </a:t>
              </a:r>
              <a:r>
                <a:rPr lang="ru-RU" sz="1100" kern="1200" dirty="0" smtClean="0">
                  <a:solidFill>
                    <a:srgbClr val="DCF3FE"/>
                  </a:solidFill>
                  <a:latin typeface="Cambria" panose="02040503050406030204" pitchFamily="18" charset="0"/>
                </a:rPr>
                <a:t>Подпомагане на земеделските стопанства за повишаване на тяхната конкурентоспособност  </a:t>
              </a:r>
              <a:endParaRPr lang="bg-BG" sz="1100" kern="1200" dirty="0">
                <a:solidFill>
                  <a:srgbClr val="DCF3FE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16" name="Freeform 15"/>
            <p:cNvSpPr/>
            <p:nvPr/>
          </p:nvSpPr>
          <p:spPr>
            <a:xfrm>
              <a:off x="312492" y="4231063"/>
              <a:ext cx="2628000" cy="598004"/>
            </a:xfrm>
            <a:custGeom>
              <a:avLst/>
              <a:gdLst>
                <a:gd name="connsiteX0" fmla="*/ 0 w 1683674"/>
                <a:gd name="connsiteY0" fmla="*/ 17530 h 175297"/>
                <a:gd name="connsiteX1" fmla="*/ 17530 w 1683674"/>
                <a:gd name="connsiteY1" fmla="*/ 0 h 175297"/>
                <a:gd name="connsiteX2" fmla="*/ 1666144 w 1683674"/>
                <a:gd name="connsiteY2" fmla="*/ 0 h 175297"/>
                <a:gd name="connsiteX3" fmla="*/ 1683674 w 1683674"/>
                <a:gd name="connsiteY3" fmla="*/ 17530 h 175297"/>
                <a:gd name="connsiteX4" fmla="*/ 1683674 w 1683674"/>
                <a:gd name="connsiteY4" fmla="*/ 157767 h 175297"/>
                <a:gd name="connsiteX5" fmla="*/ 1666144 w 1683674"/>
                <a:gd name="connsiteY5" fmla="*/ 175297 h 175297"/>
                <a:gd name="connsiteX6" fmla="*/ 17530 w 1683674"/>
                <a:gd name="connsiteY6" fmla="*/ 175297 h 175297"/>
                <a:gd name="connsiteX7" fmla="*/ 0 w 1683674"/>
                <a:gd name="connsiteY7" fmla="*/ 157767 h 175297"/>
                <a:gd name="connsiteX8" fmla="*/ 0 w 1683674"/>
                <a:gd name="connsiteY8" fmla="*/ 17530 h 1752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83674" h="175297">
                  <a:moveTo>
                    <a:pt x="0" y="17530"/>
                  </a:moveTo>
                  <a:cubicBezTo>
                    <a:pt x="0" y="7848"/>
                    <a:pt x="7848" y="0"/>
                    <a:pt x="17530" y="0"/>
                  </a:cubicBezTo>
                  <a:lnTo>
                    <a:pt x="1666144" y="0"/>
                  </a:lnTo>
                  <a:cubicBezTo>
                    <a:pt x="1675826" y="0"/>
                    <a:pt x="1683674" y="7848"/>
                    <a:pt x="1683674" y="17530"/>
                  </a:cubicBezTo>
                  <a:lnTo>
                    <a:pt x="1683674" y="157767"/>
                  </a:lnTo>
                  <a:cubicBezTo>
                    <a:pt x="1683674" y="167449"/>
                    <a:pt x="1675826" y="175297"/>
                    <a:pt x="1666144" y="175297"/>
                  </a:cubicBezTo>
                  <a:lnTo>
                    <a:pt x="17530" y="175297"/>
                  </a:lnTo>
                  <a:cubicBezTo>
                    <a:pt x="7848" y="175297"/>
                    <a:pt x="0" y="167449"/>
                    <a:pt x="0" y="157767"/>
                  </a:cubicBezTo>
                  <a:lnTo>
                    <a:pt x="0" y="17530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0214" tIns="10214" rIns="10214" bIns="10214" numCol="1" spcCol="1270" anchor="ctr" anchorCtr="0">
              <a:noAutofit/>
            </a:bodyPr>
            <a:lstStyle/>
            <a:p>
              <a:pPr lvl="0" algn="l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kern="1200" dirty="0" smtClean="0">
                  <a:solidFill>
                    <a:srgbClr val="DCF3FE"/>
                  </a:solidFill>
                  <a:latin typeface="Cambria" panose="02040503050406030204" pitchFamily="18" charset="0"/>
                </a:rPr>
                <a:t>СЦ 1.2: Подпомагане на интегрирането на производството и преработката на земеделски продукти  </a:t>
              </a:r>
              <a:endParaRPr lang="bg-BG" sz="1100" kern="1200" dirty="0">
                <a:solidFill>
                  <a:srgbClr val="DCF3FE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18" name="Freeform 17"/>
            <p:cNvSpPr/>
            <p:nvPr/>
          </p:nvSpPr>
          <p:spPr>
            <a:xfrm>
              <a:off x="312492" y="4897303"/>
              <a:ext cx="2628000" cy="702113"/>
            </a:xfrm>
            <a:custGeom>
              <a:avLst/>
              <a:gdLst>
                <a:gd name="connsiteX0" fmla="*/ 0 w 1683674"/>
                <a:gd name="connsiteY0" fmla="*/ 17530 h 175297"/>
                <a:gd name="connsiteX1" fmla="*/ 17530 w 1683674"/>
                <a:gd name="connsiteY1" fmla="*/ 0 h 175297"/>
                <a:gd name="connsiteX2" fmla="*/ 1666144 w 1683674"/>
                <a:gd name="connsiteY2" fmla="*/ 0 h 175297"/>
                <a:gd name="connsiteX3" fmla="*/ 1683674 w 1683674"/>
                <a:gd name="connsiteY3" fmla="*/ 17530 h 175297"/>
                <a:gd name="connsiteX4" fmla="*/ 1683674 w 1683674"/>
                <a:gd name="connsiteY4" fmla="*/ 157767 h 175297"/>
                <a:gd name="connsiteX5" fmla="*/ 1666144 w 1683674"/>
                <a:gd name="connsiteY5" fmla="*/ 175297 h 175297"/>
                <a:gd name="connsiteX6" fmla="*/ 17530 w 1683674"/>
                <a:gd name="connsiteY6" fmla="*/ 175297 h 175297"/>
                <a:gd name="connsiteX7" fmla="*/ 0 w 1683674"/>
                <a:gd name="connsiteY7" fmla="*/ 157767 h 175297"/>
                <a:gd name="connsiteX8" fmla="*/ 0 w 1683674"/>
                <a:gd name="connsiteY8" fmla="*/ 17530 h 1752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83674" h="175297">
                  <a:moveTo>
                    <a:pt x="0" y="17530"/>
                  </a:moveTo>
                  <a:cubicBezTo>
                    <a:pt x="0" y="7848"/>
                    <a:pt x="7848" y="0"/>
                    <a:pt x="17530" y="0"/>
                  </a:cubicBezTo>
                  <a:lnTo>
                    <a:pt x="1666144" y="0"/>
                  </a:lnTo>
                  <a:cubicBezTo>
                    <a:pt x="1675826" y="0"/>
                    <a:pt x="1683674" y="7848"/>
                    <a:pt x="1683674" y="17530"/>
                  </a:cubicBezTo>
                  <a:lnTo>
                    <a:pt x="1683674" y="157767"/>
                  </a:lnTo>
                  <a:cubicBezTo>
                    <a:pt x="1683674" y="167449"/>
                    <a:pt x="1675826" y="175297"/>
                    <a:pt x="1666144" y="175297"/>
                  </a:cubicBezTo>
                  <a:lnTo>
                    <a:pt x="17530" y="175297"/>
                  </a:lnTo>
                  <a:cubicBezTo>
                    <a:pt x="7848" y="175297"/>
                    <a:pt x="0" y="167449"/>
                    <a:pt x="0" y="157767"/>
                  </a:cubicBezTo>
                  <a:lnTo>
                    <a:pt x="0" y="17530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0214" tIns="10214" rIns="10214" bIns="10214" numCol="1" spcCol="1270" anchor="ctr" anchorCtr="0">
              <a:noAutofit/>
            </a:bodyPr>
            <a:lstStyle/>
            <a:p>
              <a:pPr lvl="0" algn="l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kern="1200" dirty="0" smtClean="0">
                  <a:solidFill>
                    <a:srgbClr val="DCF3FE"/>
                  </a:solidFill>
                  <a:latin typeface="Cambria" panose="02040503050406030204" pitchFamily="18" charset="0"/>
                </a:rPr>
                <a:t>Специфична цел 1.3: Подкрепа за разнообразяване на земеделското производство и създаване на алтернативна заетост  </a:t>
              </a:r>
              <a:endParaRPr lang="bg-BG" sz="1100" kern="1200" dirty="0">
                <a:solidFill>
                  <a:srgbClr val="DCF3FE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19" name="Freeform 18"/>
            <p:cNvSpPr/>
            <p:nvPr/>
          </p:nvSpPr>
          <p:spPr>
            <a:xfrm rot="20755259">
              <a:off x="5819711" y="2779374"/>
              <a:ext cx="6042919" cy="7004"/>
            </a:xfrm>
            <a:custGeom>
              <a:avLst/>
              <a:gdLst>
                <a:gd name="connsiteX0" fmla="*/ 0 w 10000"/>
                <a:gd name="connsiteY0" fmla="*/ 5000 h 10000"/>
                <a:gd name="connsiteX1" fmla="*/ 10000 w 10000"/>
                <a:gd name="connsiteY1" fmla="*/ 500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000" h="10000">
                  <a:moveTo>
                    <a:pt x="6042919" y="2002"/>
                  </a:moveTo>
                  <a:lnTo>
                    <a:pt x="6032919" y="2002"/>
                  </a:lnTo>
                </a:path>
              </a:pathLst>
            </a:custGeom>
            <a:noFill/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883087" tIns="-147571" rIns="2883086" bIns="-147571" numCol="1" spcCol="1270" anchor="ctr" anchorCtr="0">
              <a:noAutofit/>
            </a:bodyPr>
            <a:lstStyle/>
            <a:p>
              <a:pPr lvl="0" algn="ctr" defTabSz="177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bg-BG" sz="400" kern="1200">
                <a:latin typeface="Cambria" panose="02040503050406030204" pitchFamily="18" charset="0"/>
              </a:endParaRPr>
            </a:p>
          </p:txBody>
        </p:sp>
        <p:sp>
          <p:nvSpPr>
            <p:cNvPr id="20" name="Freeform 19"/>
            <p:cNvSpPr/>
            <p:nvPr/>
          </p:nvSpPr>
          <p:spPr>
            <a:xfrm>
              <a:off x="3273601" y="2501148"/>
              <a:ext cx="2616989" cy="900000"/>
            </a:xfrm>
            <a:custGeom>
              <a:avLst/>
              <a:gdLst>
                <a:gd name="connsiteX0" fmla="*/ 0 w 1417407"/>
                <a:gd name="connsiteY0" fmla="*/ 49422 h 494215"/>
                <a:gd name="connsiteX1" fmla="*/ 49422 w 1417407"/>
                <a:gd name="connsiteY1" fmla="*/ 0 h 494215"/>
                <a:gd name="connsiteX2" fmla="*/ 1367986 w 1417407"/>
                <a:gd name="connsiteY2" fmla="*/ 0 h 494215"/>
                <a:gd name="connsiteX3" fmla="*/ 1417408 w 1417407"/>
                <a:gd name="connsiteY3" fmla="*/ 49422 h 494215"/>
                <a:gd name="connsiteX4" fmla="*/ 1417407 w 1417407"/>
                <a:gd name="connsiteY4" fmla="*/ 444794 h 494215"/>
                <a:gd name="connsiteX5" fmla="*/ 1367985 w 1417407"/>
                <a:gd name="connsiteY5" fmla="*/ 494216 h 494215"/>
                <a:gd name="connsiteX6" fmla="*/ 49422 w 1417407"/>
                <a:gd name="connsiteY6" fmla="*/ 494215 h 494215"/>
                <a:gd name="connsiteX7" fmla="*/ 0 w 1417407"/>
                <a:gd name="connsiteY7" fmla="*/ 444793 h 494215"/>
                <a:gd name="connsiteX8" fmla="*/ 0 w 1417407"/>
                <a:gd name="connsiteY8" fmla="*/ 49422 h 494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17407" h="494215">
                  <a:moveTo>
                    <a:pt x="0" y="49422"/>
                  </a:moveTo>
                  <a:cubicBezTo>
                    <a:pt x="0" y="22127"/>
                    <a:pt x="22127" y="0"/>
                    <a:pt x="49422" y="0"/>
                  </a:cubicBezTo>
                  <a:lnTo>
                    <a:pt x="1367986" y="0"/>
                  </a:lnTo>
                  <a:cubicBezTo>
                    <a:pt x="1395281" y="0"/>
                    <a:pt x="1417408" y="22127"/>
                    <a:pt x="1417408" y="49422"/>
                  </a:cubicBezTo>
                  <a:cubicBezTo>
                    <a:pt x="1417408" y="181213"/>
                    <a:pt x="1417407" y="313003"/>
                    <a:pt x="1417407" y="444794"/>
                  </a:cubicBezTo>
                  <a:cubicBezTo>
                    <a:pt x="1417407" y="472089"/>
                    <a:pt x="1395280" y="494216"/>
                    <a:pt x="1367985" y="494216"/>
                  </a:cubicBezTo>
                  <a:lnTo>
                    <a:pt x="49422" y="494215"/>
                  </a:lnTo>
                  <a:cubicBezTo>
                    <a:pt x="22127" y="494215"/>
                    <a:pt x="0" y="472088"/>
                    <a:pt x="0" y="444793"/>
                  </a:cubicBezTo>
                  <a:lnTo>
                    <a:pt x="0" y="49422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2730" tIns="22730" rIns="22730" bIns="22730" numCol="1" spcCol="1270" anchor="ctr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300" b="1" kern="1200" dirty="0" smtClean="0">
                  <a:solidFill>
                    <a:srgbClr val="DCF3FE"/>
                  </a:solidFill>
                  <a:latin typeface="Cambria" panose="02040503050406030204" pitchFamily="18" charset="0"/>
                </a:rPr>
                <a:t>П2:</a:t>
              </a:r>
              <a:r>
                <a:rPr lang="en-US" sz="1300" b="1" kern="1200" dirty="0" smtClean="0">
                  <a:solidFill>
                    <a:srgbClr val="DCF3FE"/>
                  </a:solidFill>
                  <a:latin typeface="Cambria" panose="02040503050406030204" pitchFamily="18" charset="0"/>
                </a:rPr>
                <a:t> </a:t>
              </a:r>
              <a:r>
                <a:rPr lang="ru-RU" sz="1300" b="1" kern="1200" dirty="0" smtClean="0">
                  <a:solidFill>
                    <a:srgbClr val="DCF3FE"/>
                  </a:solidFill>
                  <a:latin typeface="Cambria" panose="02040503050406030204" pitchFamily="18" charset="0"/>
                </a:rPr>
                <a:t>Стимулиране на предприемачеството за устойчив бизнес</a:t>
              </a:r>
              <a:endParaRPr lang="bg-BG" sz="1300" b="1" kern="1200" dirty="0">
                <a:solidFill>
                  <a:srgbClr val="DCF3FE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21" name="Freeform 20"/>
            <p:cNvSpPr/>
            <p:nvPr/>
          </p:nvSpPr>
          <p:spPr>
            <a:xfrm rot="20325290">
              <a:off x="5777097" y="3805229"/>
              <a:ext cx="1605332" cy="7003"/>
            </a:xfrm>
            <a:custGeom>
              <a:avLst/>
              <a:gdLst>
                <a:gd name="connsiteX0" fmla="*/ 0 w 10000"/>
                <a:gd name="connsiteY0" fmla="*/ 5000 h 10000"/>
                <a:gd name="connsiteX1" fmla="*/ 10000 w 10000"/>
                <a:gd name="connsiteY1" fmla="*/ 500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000" h="10000">
                  <a:moveTo>
                    <a:pt x="1605332" y="2002"/>
                  </a:moveTo>
                  <a:lnTo>
                    <a:pt x="1595332" y="2002"/>
                  </a:lnTo>
                </a:path>
              </a:pathLst>
            </a:custGeom>
            <a:noFill/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75233" tIns="-36633" rIns="775232" bIns="-36631" numCol="1" spcCol="1270" anchor="ctr" anchorCtr="0">
              <a:noAutofit/>
            </a:bodyPr>
            <a:lstStyle/>
            <a:p>
              <a:pPr lvl="0" algn="ctr" defTabSz="177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bg-BG" sz="400" kern="1200">
                <a:latin typeface="Cambria" panose="02040503050406030204" pitchFamily="18" charset="0"/>
              </a:endParaRPr>
            </a:p>
          </p:txBody>
        </p:sp>
        <p:sp>
          <p:nvSpPr>
            <p:cNvPr id="22" name="Freeform 21"/>
            <p:cNvSpPr/>
            <p:nvPr/>
          </p:nvSpPr>
          <p:spPr>
            <a:xfrm>
              <a:off x="3273601" y="3627629"/>
              <a:ext cx="2628000" cy="720000"/>
            </a:xfrm>
            <a:custGeom>
              <a:avLst/>
              <a:gdLst>
                <a:gd name="connsiteX0" fmla="*/ 0 w 1683674"/>
                <a:gd name="connsiteY0" fmla="*/ 17530 h 175297"/>
                <a:gd name="connsiteX1" fmla="*/ 17530 w 1683674"/>
                <a:gd name="connsiteY1" fmla="*/ 0 h 175297"/>
                <a:gd name="connsiteX2" fmla="*/ 1666144 w 1683674"/>
                <a:gd name="connsiteY2" fmla="*/ 0 h 175297"/>
                <a:gd name="connsiteX3" fmla="*/ 1683674 w 1683674"/>
                <a:gd name="connsiteY3" fmla="*/ 17530 h 175297"/>
                <a:gd name="connsiteX4" fmla="*/ 1683674 w 1683674"/>
                <a:gd name="connsiteY4" fmla="*/ 157767 h 175297"/>
                <a:gd name="connsiteX5" fmla="*/ 1666144 w 1683674"/>
                <a:gd name="connsiteY5" fmla="*/ 175297 h 175297"/>
                <a:gd name="connsiteX6" fmla="*/ 17530 w 1683674"/>
                <a:gd name="connsiteY6" fmla="*/ 175297 h 175297"/>
                <a:gd name="connsiteX7" fmla="*/ 0 w 1683674"/>
                <a:gd name="connsiteY7" fmla="*/ 157767 h 175297"/>
                <a:gd name="connsiteX8" fmla="*/ 0 w 1683674"/>
                <a:gd name="connsiteY8" fmla="*/ 17530 h 1752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83674" h="175297">
                  <a:moveTo>
                    <a:pt x="0" y="17530"/>
                  </a:moveTo>
                  <a:cubicBezTo>
                    <a:pt x="0" y="7848"/>
                    <a:pt x="7848" y="0"/>
                    <a:pt x="17530" y="0"/>
                  </a:cubicBezTo>
                  <a:lnTo>
                    <a:pt x="1666144" y="0"/>
                  </a:lnTo>
                  <a:cubicBezTo>
                    <a:pt x="1675826" y="0"/>
                    <a:pt x="1683674" y="7848"/>
                    <a:pt x="1683674" y="17530"/>
                  </a:cubicBezTo>
                  <a:lnTo>
                    <a:pt x="1683674" y="157767"/>
                  </a:lnTo>
                  <a:cubicBezTo>
                    <a:pt x="1683674" y="167449"/>
                    <a:pt x="1675826" y="175297"/>
                    <a:pt x="1666144" y="175297"/>
                  </a:cubicBezTo>
                  <a:lnTo>
                    <a:pt x="17530" y="175297"/>
                  </a:lnTo>
                  <a:cubicBezTo>
                    <a:pt x="7848" y="175297"/>
                    <a:pt x="0" y="167449"/>
                    <a:pt x="0" y="157767"/>
                  </a:cubicBezTo>
                  <a:lnTo>
                    <a:pt x="0" y="17530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0214" tIns="10214" rIns="10214" bIns="10214" numCol="1" spcCol="1270" anchor="ctr" anchorCtr="0">
              <a:noAutofit/>
            </a:bodyPr>
            <a:lstStyle/>
            <a:p>
              <a:pPr lvl="0" algn="l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kern="1200" dirty="0" smtClean="0">
                  <a:solidFill>
                    <a:srgbClr val="DCF3FE"/>
                  </a:solidFill>
                  <a:latin typeface="Cambria" panose="02040503050406030204" pitchFamily="18" charset="0"/>
                </a:rPr>
                <a:t>СЦ 2.1: Насърчаване на предприемачеството  и подкрепа за малкия местен бизнес, функциониращ в сферата на производството и услугите</a:t>
              </a:r>
              <a:endParaRPr lang="bg-BG" sz="1100" kern="1200" dirty="0">
                <a:solidFill>
                  <a:srgbClr val="DCF3FE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23" name="Freeform 22"/>
            <p:cNvSpPr/>
            <p:nvPr/>
          </p:nvSpPr>
          <p:spPr>
            <a:xfrm rot="19873962">
              <a:off x="5700366" y="3931754"/>
              <a:ext cx="1734550" cy="7003"/>
            </a:xfrm>
            <a:custGeom>
              <a:avLst/>
              <a:gdLst>
                <a:gd name="connsiteX0" fmla="*/ 0 w 10000"/>
                <a:gd name="connsiteY0" fmla="*/ 5000 h 10000"/>
                <a:gd name="connsiteX1" fmla="*/ 10000 w 10000"/>
                <a:gd name="connsiteY1" fmla="*/ 500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000" h="10000">
                  <a:moveTo>
                    <a:pt x="1734550" y="2002"/>
                  </a:moveTo>
                  <a:lnTo>
                    <a:pt x="1724550" y="2002"/>
                  </a:lnTo>
                </a:path>
              </a:pathLst>
            </a:custGeom>
            <a:noFill/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36611" tIns="-39862" rIns="836611" bIns="-39863" numCol="1" spcCol="1270" anchor="ctr" anchorCtr="0">
              <a:noAutofit/>
            </a:bodyPr>
            <a:lstStyle/>
            <a:p>
              <a:pPr lvl="0" algn="ctr" defTabSz="177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bg-BG" sz="400" kern="1200"/>
            </a:p>
          </p:txBody>
        </p:sp>
        <p:sp>
          <p:nvSpPr>
            <p:cNvPr id="24" name="Freeform 23"/>
            <p:cNvSpPr/>
            <p:nvPr/>
          </p:nvSpPr>
          <p:spPr>
            <a:xfrm>
              <a:off x="3273601" y="4420692"/>
              <a:ext cx="2628000" cy="600521"/>
            </a:xfrm>
            <a:custGeom>
              <a:avLst/>
              <a:gdLst>
                <a:gd name="connsiteX0" fmla="*/ 0 w 1683674"/>
                <a:gd name="connsiteY0" fmla="*/ 24102 h 241024"/>
                <a:gd name="connsiteX1" fmla="*/ 24102 w 1683674"/>
                <a:gd name="connsiteY1" fmla="*/ 0 h 241024"/>
                <a:gd name="connsiteX2" fmla="*/ 1659572 w 1683674"/>
                <a:gd name="connsiteY2" fmla="*/ 0 h 241024"/>
                <a:gd name="connsiteX3" fmla="*/ 1683674 w 1683674"/>
                <a:gd name="connsiteY3" fmla="*/ 24102 h 241024"/>
                <a:gd name="connsiteX4" fmla="*/ 1683674 w 1683674"/>
                <a:gd name="connsiteY4" fmla="*/ 216922 h 241024"/>
                <a:gd name="connsiteX5" fmla="*/ 1659572 w 1683674"/>
                <a:gd name="connsiteY5" fmla="*/ 241024 h 241024"/>
                <a:gd name="connsiteX6" fmla="*/ 24102 w 1683674"/>
                <a:gd name="connsiteY6" fmla="*/ 241024 h 241024"/>
                <a:gd name="connsiteX7" fmla="*/ 0 w 1683674"/>
                <a:gd name="connsiteY7" fmla="*/ 216922 h 241024"/>
                <a:gd name="connsiteX8" fmla="*/ 0 w 1683674"/>
                <a:gd name="connsiteY8" fmla="*/ 24102 h 241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83674" h="241024">
                  <a:moveTo>
                    <a:pt x="0" y="24102"/>
                  </a:moveTo>
                  <a:cubicBezTo>
                    <a:pt x="0" y="10791"/>
                    <a:pt x="10791" y="0"/>
                    <a:pt x="24102" y="0"/>
                  </a:cubicBezTo>
                  <a:lnTo>
                    <a:pt x="1659572" y="0"/>
                  </a:lnTo>
                  <a:cubicBezTo>
                    <a:pt x="1672883" y="0"/>
                    <a:pt x="1683674" y="10791"/>
                    <a:pt x="1683674" y="24102"/>
                  </a:cubicBezTo>
                  <a:lnTo>
                    <a:pt x="1683674" y="216922"/>
                  </a:lnTo>
                  <a:cubicBezTo>
                    <a:pt x="1683674" y="230233"/>
                    <a:pt x="1672883" y="241024"/>
                    <a:pt x="1659572" y="241024"/>
                  </a:cubicBezTo>
                  <a:lnTo>
                    <a:pt x="24102" y="241024"/>
                  </a:lnTo>
                  <a:cubicBezTo>
                    <a:pt x="10791" y="241024"/>
                    <a:pt x="0" y="230233"/>
                    <a:pt x="0" y="216922"/>
                  </a:cubicBezTo>
                  <a:lnTo>
                    <a:pt x="0" y="24102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2139" tIns="12139" rIns="12139" bIns="12139" numCol="1" spcCol="1270" anchor="ctr" anchorCtr="0">
              <a:noAutofit/>
            </a:bodyPr>
            <a:lstStyle/>
            <a:p>
              <a:pPr lvl="0" algn="l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kern="1200" dirty="0" smtClean="0">
                  <a:solidFill>
                    <a:srgbClr val="DCF3FE"/>
                  </a:solidFill>
                  <a:latin typeface="Cambria" panose="02040503050406030204" pitchFamily="18" charset="0"/>
                </a:rPr>
                <a:t>СЦ 2.2: Повишаване на производителността и експортния потенциал на МСП</a:t>
              </a:r>
              <a:endParaRPr lang="bg-BG" sz="1100" kern="1200" dirty="0">
                <a:solidFill>
                  <a:srgbClr val="DCF3FE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25" name="Freeform 24"/>
            <p:cNvSpPr/>
            <p:nvPr/>
          </p:nvSpPr>
          <p:spPr>
            <a:xfrm rot="19486291">
              <a:off x="5604603" y="4061502"/>
              <a:ext cx="1896984" cy="7003"/>
            </a:xfrm>
            <a:custGeom>
              <a:avLst/>
              <a:gdLst>
                <a:gd name="connsiteX0" fmla="*/ 0 w 10000"/>
                <a:gd name="connsiteY0" fmla="*/ 5000 h 10000"/>
                <a:gd name="connsiteX1" fmla="*/ 10000 w 10000"/>
                <a:gd name="connsiteY1" fmla="*/ 500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000" h="10000">
                  <a:moveTo>
                    <a:pt x="1896984" y="2002"/>
                  </a:moveTo>
                  <a:lnTo>
                    <a:pt x="1886984" y="2002"/>
                  </a:lnTo>
                </a:path>
              </a:pathLst>
            </a:custGeom>
            <a:noFill/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13766" tIns="-43924" rIns="913768" bIns="-43923" numCol="1" spcCol="1270" anchor="ctr" anchorCtr="0">
              <a:noAutofit/>
            </a:bodyPr>
            <a:lstStyle/>
            <a:p>
              <a:pPr lvl="0" algn="ctr" defTabSz="177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bg-BG" sz="400" kern="1200"/>
            </a:p>
          </p:txBody>
        </p:sp>
        <p:sp>
          <p:nvSpPr>
            <p:cNvPr id="26" name="Freeform 25"/>
            <p:cNvSpPr/>
            <p:nvPr/>
          </p:nvSpPr>
          <p:spPr>
            <a:xfrm>
              <a:off x="3273601" y="5084762"/>
              <a:ext cx="2628000" cy="519129"/>
            </a:xfrm>
            <a:custGeom>
              <a:avLst/>
              <a:gdLst>
                <a:gd name="connsiteX0" fmla="*/ 0 w 1683674"/>
                <a:gd name="connsiteY0" fmla="*/ 17530 h 175297"/>
                <a:gd name="connsiteX1" fmla="*/ 17530 w 1683674"/>
                <a:gd name="connsiteY1" fmla="*/ 0 h 175297"/>
                <a:gd name="connsiteX2" fmla="*/ 1666144 w 1683674"/>
                <a:gd name="connsiteY2" fmla="*/ 0 h 175297"/>
                <a:gd name="connsiteX3" fmla="*/ 1683674 w 1683674"/>
                <a:gd name="connsiteY3" fmla="*/ 17530 h 175297"/>
                <a:gd name="connsiteX4" fmla="*/ 1683674 w 1683674"/>
                <a:gd name="connsiteY4" fmla="*/ 157767 h 175297"/>
                <a:gd name="connsiteX5" fmla="*/ 1666144 w 1683674"/>
                <a:gd name="connsiteY5" fmla="*/ 175297 h 175297"/>
                <a:gd name="connsiteX6" fmla="*/ 17530 w 1683674"/>
                <a:gd name="connsiteY6" fmla="*/ 175297 h 175297"/>
                <a:gd name="connsiteX7" fmla="*/ 0 w 1683674"/>
                <a:gd name="connsiteY7" fmla="*/ 157767 h 175297"/>
                <a:gd name="connsiteX8" fmla="*/ 0 w 1683674"/>
                <a:gd name="connsiteY8" fmla="*/ 17530 h 1752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83674" h="175297">
                  <a:moveTo>
                    <a:pt x="0" y="17530"/>
                  </a:moveTo>
                  <a:cubicBezTo>
                    <a:pt x="0" y="7848"/>
                    <a:pt x="7848" y="0"/>
                    <a:pt x="17530" y="0"/>
                  </a:cubicBezTo>
                  <a:lnTo>
                    <a:pt x="1666144" y="0"/>
                  </a:lnTo>
                  <a:cubicBezTo>
                    <a:pt x="1675826" y="0"/>
                    <a:pt x="1683674" y="7848"/>
                    <a:pt x="1683674" y="17530"/>
                  </a:cubicBezTo>
                  <a:lnTo>
                    <a:pt x="1683674" y="157767"/>
                  </a:lnTo>
                  <a:cubicBezTo>
                    <a:pt x="1683674" y="167449"/>
                    <a:pt x="1675826" y="175297"/>
                    <a:pt x="1666144" y="175297"/>
                  </a:cubicBezTo>
                  <a:lnTo>
                    <a:pt x="17530" y="175297"/>
                  </a:lnTo>
                  <a:cubicBezTo>
                    <a:pt x="7848" y="175297"/>
                    <a:pt x="0" y="167449"/>
                    <a:pt x="0" y="157767"/>
                  </a:cubicBezTo>
                  <a:lnTo>
                    <a:pt x="0" y="17530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0214" tIns="10214" rIns="10214" bIns="10214" numCol="1" spcCol="1270" anchor="ctr" anchorCtr="0">
              <a:noAutofit/>
            </a:bodyPr>
            <a:lstStyle/>
            <a:p>
              <a:pPr lvl="0" algn="l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kern="1200" dirty="0" smtClean="0">
                  <a:solidFill>
                    <a:srgbClr val="DCF3FE"/>
                  </a:solidFill>
                  <a:latin typeface="Cambria" panose="02040503050406030204" pitchFamily="18" charset="0"/>
                </a:rPr>
                <a:t>СЦ 2.3: Стимулиране на инвестиции в неземеделска дейност</a:t>
              </a:r>
              <a:endParaRPr lang="bg-BG" sz="1100" kern="1200" dirty="0">
                <a:solidFill>
                  <a:srgbClr val="DCF3FE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27" name="Freeform 26"/>
            <p:cNvSpPr/>
            <p:nvPr/>
          </p:nvSpPr>
          <p:spPr>
            <a:xfrm rot="21090818">
              <a:off x="3144336" y="2684479"/>
              <a:ext cx="8675024" cy="7004"/>
            </a:xfrm>
            <a:custGeom>
              <a:avLst/>
              <a:gdLst>
                <a:gd name="connsiteX0" fmla="*/ 0 w 10000"/>
                <a:gd name="connsiteY0" fmla="*/ 5000 h 10000"/>
                <a:gd name="connsiteX1" fmla="*/ 10000 w 10000"/>
                <a:gd name="connsiteY1" fmla="*/ 500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000" h="10000">
                  <a:moveTo>
                    <a:pt x="8675024" y="2002"/>
                  </a:moveTo>
                  <a:lnTo>
                    <a:pt x="8665024" y="2002"/>
                  </a:lnTo>
                </a:path>
              </a:pathLst>
            </a:custGeom>
            <a:noFill/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133337" tIns="-213374" rIns="4133335" bIns="-213374" numCol="1" spcCol="1270" anchor="ctr" anchorCtr="0">
              <a:noAutofit/>
            </a:bodyPr>
            <a:lstStyle/>
            <a:p>
              <a:pPr lvl="0" algn="ctr" defTabSz="177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bg-BG" sz="400" kern="1200">
                <a:latin typeface="Cambria" panose="02040503050406030204" pitchFamily="18" charset="0"/>
              </a:endParaRPr>
            </a:p>
          </p:txBody>
        </p:sp>
        <p:sp>
          <p:nvSpPr>
            <p:cNvPr id="28" name="Freeform 27"/>
            <p:cNvSpPr/>
            <p:nvPr/>
          </p:nvSpPr>
          <p:spPr>
            <a:xfrm>
              <a:off x="6289579" y="2472573"/>
              <a:ext cx="3375515" cy="900000"/>
            </a:xfrm>
            <a:custGeom>
              <a:avLst/>
              <a:gdLst>
                <a:gd name="connsiteX0" fmla="*/ 0 w 1799998"/>
                <a:gd name="connsiteY0" fmla="*/ 100188 h 1001875"/>
                <a:gd name="connsiteX1" fmla="*/ 100188 w 1799998"/>
                <a:gd name="connsiteY1" fmla="*/ 0 h 1001875"/>
                <a:gd name="connsiteX2" fmla="*/ 1699811 w 1799998"/>
                <a:gd name="connsiteY2" fmla="*/ 0 h 1001875"/>
                <a:gd name="connsiteX3" fmla="*/ 1799999 w 1799998"/>
                <a:gd name="connsiteY3" fmla="*/ 100188 h 1001875"/>
                <a:gd name="connsiteX4" fmla="*/ 1799998 w 1799998"/>
                <a:gd name="connsiteY4" fmla="*/ 901688 h 1001875"/>
                <a:gd name="connsiteX5" fmla="*/ 1699810 w 1799998"/>
                <a:gd name="connsiteY5" fmla="*/ 1001876 h 1001875"/>
                <a:gd name="connsiteX6" fmla="*/ 100188 w 1799998"/>
                <a:gd name="connsiteY6" fmla="*/ 1001875 h 1001875"/>
                <a:gd name="connsiteX7" fmla="*/ 0 w 1799998"/>
                <a:gd name="connsiteY7" fmla="*/ 901687 h 1001875"/>
                <a:gd name="connsiteX8" fmla="*/ 0 w 1799998"/>
                <a:gd name="connsiteY8" fmla="*/ 100188 h 1001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99998" h="1001875">
                  <a:moveTo>
                    <a:pt x="0" y="100188"/>
                  </a:moveTo>
                  <a:cubicBezTo>
                    <a:pt x="0" y="44856"/>
                    <a:pt x="44856" y="0"/>
                    <a:pt x="100188" y="0"/>
                  </a:cubicBezTo>
                  <a:lnTo>
                    <a:pt x="1699811" y="0"/>
                  </a:lnTo>
                  <a:cubicBezTo>
                    <a:pt x="1755143" y="0"/>
                    <a:pt x="1799999" y="44856"/>
                    <a:pt x="1799999" y="100188"/>
                  </a:cubicBezTo>
                  <a:cubicBezTo>
                    <a:pt x="1799999" y="367355"/>
                    <a:pt x="1799998" y="634521"/>
                    <a:pt x="1799998" y="901688"/>
                  </a:cubicBezTo>
                  <a:cubicBezTo>
                    <a:pt x="1799998" y="957020"/>
                    <a:pt x="1755142" y="1001876"/>
                    <a:pt x="1699810" y="1001876"/>
                  </a:cubicBezTo>
                  <a:lnTo>
                    <a:pt x="100188" y="1001875"/>
                  </a:lnTo>
                  <a:cubicBezTo>
                    <a:pt x="44856" y="1001875"/>
                    <a:pt x="0" y="957019"/>
                    <a:pt x="0" y="901687"/>
                  </a:cubicBezTo>
                  <a:lnTo>
                    <a:pt x="0" y="100188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7599" tIns="37599" rIns="37599" bIns="37599" numCol="1" spcCol="1270" anchor="ctr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300" b="1" kern="1200" dirty="0" smtClean="0">
                  <a:solidFill>
                    <a:srgbClr val="DCF3FE"/>
                  </a:solidFill>
                  <a:latin typeface="Cambria" panose="02040503050406030204" pitchFamily="18" charset="0"/>
                </a:rPr>
                <a:t>П3:</a:t>
              </a:r>
              <a:r>
                <a:rPr lang="en-US" sz="1300" b="1" kern="1200" dirty="0" smtClean="0">
                  <a:solidFill>
                    <a:srgbClr val="DCF3FE"/>
                  </a:solidFill>
                  <a:latin typeface="Cambria" panose="02040503050406030204" pitchFamily="18" charset="0"/>
                </a:rPr>
                <a:t> </a:t>
              </a:r>
              <a:r>
                <a:rPr lang="ru-RU" sz="1300" b="1" kern="1200" dirty="0" smtClean="0">
                  <a:solidFill>
                    <a:srgbClr val="DCF3FE"/>
                  </a:solidFill>
                  <a:latin typeface="Cambria" panose="02040503050406030204" pitchFamily="18" charset="0"/>
                </a:rPr>
                <a:t>Повишаване  икономическата активност на населението и осигуряване на качествена заетост и социално включване</a:t>
              </a:r>
              <a:endParaRPr lang="bg-BG" sz="1300" b="1" kern="1200" dirty="0">
                <a:solidFill>
                  <a:srgbClr val="DCF3FE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30" name="Freeform 29"/>
            <p:cNvSpPr/>
            <p:nvPr/>
          </p:nvSpPr>
          <p:spPr>
            <a:xfrm>
              <a:off x="6289578" y="3599054"/>
              <a:ext cx="3375515" cy="549790"/>
            </a:xfrm>
            <a:custGeom>
              <a:avLst/>
              <a:gdLst>
                <a:gd name="connsiteX0" fmla="*/ 0 w 1683674"/>
                <a:gd name="connsiteY0" fmla="*/ 25367 h 253671"/>
                <a:gd name="connsiteX1" fmla="*/ 25367 w 1683674"/>
                <a:gd name="connsiteY1" fmla="*/ 0 h 253671"/>
                <a:gd name="connsiteX2" fmla="*/ 1658307 w 1683674"/>
                <a:gd name="connsiteY2" fmla="*/ 0 h 253671"/>
                <a:gd name="connsiteX3" fmla="*/ 1683674 w 1683674"/>
                <a:gd name="connsiteY3" fmla="*/ 25367 h 253671"/>
                <a:gd name="connsiteX4" fmla="*/ 1683674 w 1683674"/>
                <a:gd name="connsiteY4" fmla="*/ 228304 h 253671"/>
                <a:gd name="connsiteX5" fmla="*/ 1658307 w 1683674"/>
                <a:gd name="connsiteY5" fmla="*/ 253671 h 253671"/>
                <a:gd name="connsiteX6" fmla="*/ 25367 w 1683674"/>
                <a:gd name="connsiteY6" fmla="*/ 253671 h 253671"/>
                <a:gd name="connsiteX7" fmla="*/ 0 w 1683674"/>
                <a:gd name="connsiteY7" fmla="*/ 228304 h 253671"/>
                <a:gd name="connsiteX8" fmla="*/ 0 w 1683674"/>
                <a:gd name="connsiteY8" fmla="*/ 25367 h 253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83674" h="253671">
                  <a:moveTo>
                    <a:pt x="0" y="25367"/>
                  </a:moveTo>
                  <a:cubicBezTo>
                    <a:pt x="0" y="11357"/>
                    <a:pt x="11357" y="0"/>
                    <a:pt x="25367" y="0"/>
                  </a:cubicBezTo>
                  <a:lnTo>
                    <a:pt x="1658307" y="0"/>
                  </a:lnTo>
                  <a:cubicBezTo>
                    <a:pt x="1672317" y="0"/>
                    <a:pt x="1683674" y="11357"/>
                    <a:pt x="1683674" y="25367"/>
                  </a:cubicBezTo>
                  <a:lnTo>
                    <a:pt x="1683674" y="228304"/>
                  </a:lnTo>
                  <a:cubicBezTo>
                    <a:pt x="1683674" y="242314"/>
                    <a:pt x="1672317" y="253671"/>
                    <a:pt x="1658307" y="253671"/>
                  </a:cubicBezTo>
                  <a:lnTo>
                    <a:pt x="25367" y="253671"/>
                  </a:lnTo>
                  <a:cubicBezTo>
                    <a:pt x="11357" y="253671"/>
                    <a:pt x="0" y="242314"/>
                    <a:pt x="0" y="228304"/>
                  </a:cubicBezTo>
                  <a:lnTo>
                    <a:pt x="0" y="25367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2510" tIns="12510" rIns="12510" bIns="12510" numCol="1" spcCol="1270" anchor="ctr" anchorCtr="0">
              <a:noAutofit/>
            </a:bodyPr>
            <a:lstStyle/>
            <a:p>
              <a:pPr lvl="0" algn="l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kern="1200" dirty="0" smtClean="0">
                  <a:solidFill>
                    <a:srgbClr val="DCF3FE"/>
                  </a:solidFill>
                  <a:latin typeface="Cambria" panose="02040503050406030204" pitchFamily="18" charset="0"/>
                </a:rPr>
                <a:t>СЦ 3.1: Увеличаване броя на заетите лица чрез  подобряване  качеството на работните места и квалификацията и уменията на заетите</a:t>
              </a:r>
              <a:r>
                <a:rPr lang="ru-RU" sz="1100" b="1" kern="1200" dirty="0" smtClean="0">
                  <a:solidFill>
                    <a:srgbClr val="DCF3FE"/>
                  </a:solidFill>
                  <a:latin typeface="Cambria" panose="02040503050406030204" pitchFamily="18" charset="0"/>
                </a:rPr>
                <a:t>  </a:t>
              </a:r>
              <a:endParaRPr lang="bg-BG" sz="1100" kern="1200" dirty="0">
                <a:solidFill>
                  <a:srgbClr val="DCF3FE"/>
                </a:solidFill>
              </a:endParaRPr>
            </a:p>
          </p:txBody>
        </p:sp>
        <p:sp>
          <p:nvSpPr>
            <p:cNvPr id="32" name="Freeform 31"/>
            <p:cNvSpPr/>
            <p:nvPr/>
          </p:nvSpPr>
          <p:spPr>
            <a:xfrm>
              <a:off x="6289578" y="4235546"/>
              <a:ext cx="3375515" cy="523414"/>
            </a:xfrm>
            <a:custGeom>
              <a:avLst/>
              <a:gdLst>
                <a:gd name="connsiteX0" fmla="*/ 0 w 1683674"/>
                <a:gd name="connsiteY0" fmla="*/ 23483 h 234832"/>
                <a:gd name="connsiteX1" fmla="*/ 23483 w 1683674"/>
                <a:gd name="connsiteY1" fmla="*/ 0 h 234832"/>
                <a:gd name="connsiteX2" fmla="*/ 1660191 w 1683674"/>
                <a:gd name="connsiteY2" fmla="*/ 0 h 234832"/>
                <a:gd name="connsiteX3" fmla="*/ 1683674 w 1683674"/>
                <a:gd name="connsiteY3" fmla="*/ 23483 h 234832"/>
                <a:gd name="connsiteX4" fmla="*/ 1683674 w 1683674"/>
                <a:gd name="connsiteY4" fmla="*/ 211349 h 234832"/>
                <a:gd name="connsiteX5" fmla="*/ 1660191 w 1683674"/>
                <a:gd name="connsiteY5" fmla="*/ 234832 h 234832"/>
                <a:gd name="connsiteX6" fmla="*/ 23483 w 1683674"/>
                <a:gd name="connsiteY6" fmla="*/ 234832 h 234832"/>
                <a:gd name="connsiteX7" fmla="*/ 0 w 1683674"/>
                <a:gd name="connsiteY7" fmla="*/ 211349 h 234832"/>
                <a:gd name="connsiteX8" fmla="*/ 0 w 1683674"/>
                <a:gd name="connsiteY8" fmla="*/ 23483 h 234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83674" h="234832">
                  <a:moveTo>
                    <a:pt x="0" y="23483"/>
                  </a:moveTo>
                  <a:cubicBezTo>
                    <a:pt x="0" y="10514"/>
                    <a:pt x="10514" y="0"/>
                    <a:pt x="23483" y="0"/>
                  </a:cubicBezTo>
                  <a:lnTo>
                    <a:pt x="1660191" y="0"/>
                  </a:lnTo>
                  <a:cubicBezTo>
                    <a:pt x="1673160" y="0"/>
                    <a:pt x="1683674" y="10514"/>
                    <a:pt x="1683674" y="23483"/>
                  </a:cubicBezTo>
                  <a:lnTo>
                    <a:pt x="1683674" y="211349"/>
                  </a:lnTo>
                  <a:cubicBezTo>
                    <a:pt x="1683674" y="224318"/>
                    <a:pt x="1673160" y="234832"/>
                    <a:pt x="1660191" y="234832"/>
                  </a:cubicBezTo>
                  <a:lnTo>
                    <a:pt x="23483" y="234832"/>
                  </a:lnTo>
                  <a:cubicBezTo>
                    <a:pt x="10514" y="234832"/>
                    <a:pt x="0" y="224318"/>
                    <a:pt x="0" y="211349"/>
                  </a:cubicBezTo>
                  <a:lnTo>
                    <a:pt x="0" y="23483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1958" tIns="11958" rIns="11958" bIns="11958" numCol="1" spcCol="1270" anchor="ctr" anchorCtr="0">
              <a:noAutofit/>
            </a:bodyPr>
            <a:lstStyle/>
            <a:p>
              <a:pPr lvl="0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kern="1200" dirty="0" smtClean="0">
                  <a:solidFill>
                    <a:srgbClr val="DCF3FE"/>
                  </a:solidFill>
                  <a:latin typeface="Cambria" panose="02040503050406030204" pitchFamily="18" charset="0"/>
                </a:rPr>
                <a:t>СЦ 3.2: Осигуряване на устойчива и качествена заетост на уязвимите групи от населението</a:t>
              </a:r>
              <a:endParaRPr lang="bg-BG" sz="1100" kern="1200" dirty="0">
                <a:solidFill>
                  <a:srgbClr val="DCF3FE"/>
                </a:solidFill>
              </a:endParaRPr>
            </a:p>
          </p:txBody>
        </p:sp>
        <p:sp>
          <p:nvSpPr>
            <p:cNvPr id="34" name="Freeform 33"/>
            <p:cNvSpPr/>
            <p:nvPr/>
          </p:nvSpPr>
          <p:spPr>
            <a:xfrm>
              <a:off x="6289578" y="4838788"/>
              <a:ext cx="3375515" cy="662855"/>
            </a:xfrm>
            <a:custGeom>
              <a:avLst/>
              <a:gdLst>
                <a:gd name="connsiteX0" fmla="*/ 0 w 1683674"/>
                <a:gd name="connsiteY0" fmla="*/ 23483 h 234832"/>
                <a:gd name="connsiteX1" fmla="*/ 23483 w 1683674"/>
                <a:gd name="connsiteY1" fmla="*/ 0 h 234832"/>
                <a:gd name="connsiteX2" fmla="*/ 1660191 w 1683674"/>
                <a:gd name="connsiteY2" fmla="*/ 0 h 234832"/>
                <a:gd name="connsiteX3" fmla="*/ 1683674 w 1683674"/>
                <a:gd name="connsiteY3" fmla="*/ 23483 h 234832"/>
                <a:gd name="connsiteX4" fmla="*/ 1683674 w 1683674"/>
                <a:gd name="connsiteY4" fmla="*/ 211349 h 234832"/>
                <a:gd name="connsiteX5" fmla="*/ 1660191 w 1683674"/>
                <a:gd name="connsiteY5" fmla="*/ 234832 h 234832"/>
                <a:gd name="connsiteX6" fmla="*/ 23483 w 1683674"/>
                <a:gd name="connsiteY6" fmla="*/ 234832 h 234832"/>
                <a:gd name="connsiteX7" fmla="*/ 0 w 1683674"/>
                <a:gd name="connsiteY7" fmla="*/ 211349 h 234832"/>
                <a:gd name="connsiteX8" fmla="*/ 0 w 1683674"/>
                <a:gd name="connsiteY8" fmla="*/ 23483 h 234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83674" h="234832">
                  <a:moveTo>
                    <a:pt x="0" y="23483"/>
                  </a:moveTo>
                  <a:cubicBezTo>
                    <a:pt x="0" y="10514"/>
                    <a:pt x="10514" y="0"/>
                    <a:pt x="23483" y="0"/>
                  </a:cubicBezTo>
                  <a:lnTo>
                    <a:pt x="1660191" y="0"/>
                  </a:lnTo>
                  <a:cubicBezTo>
                    <a:pt x="1673160" y="0"/>
                    <a:pt x="1683674" y="10514"/>
                    <a:pt x="1683674" y="23483"/>
                  </a:cubicBezTo>
                  <a:lnTo>
                    <a:pt x="1683674" y="211349"/>
                  </a:lnTo>
                  <a:cubicBezTo>
                    <a:pt x="1683674" y="224318"/>
                    <a:pt x="1673160" y="234832"/>
                    <a:pt x="1660191" y="234832"/>
                  </a:cubicBezTo>
                  <a:lnTo>
                    <a:pt x="23483" y="234832"/>
                  </a:lnTo>
                  <a:cubicBezTo>
                    <a:pt x="10514" y="234832"/>
                    <a:pt x="0" y="224318"/>
                    <a:pt x="0" y="211349"/>
                  </a:cubicBezTo>
                  <a:lnTo>
                    <a:pt x="0" y="23483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0053" tIns="10053" rIns="10053" bIns="10053" numCol="1" spcCol="1270" anchor="ctr" anchorCtr="0">
              <a:noAutofit/>
            </a:bodyPr>
            <a:lstStyle/>
            <a:p>
              <a:pPr lvl="0" algn="l" defTabSz="222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kern="1200" dirty="0" smtClean="0">
                  <a:solidFill>
                    <a:srgbClr val="DCF3FE"/>
                  </a:solidFill>
                  <a:latin typeface="Cambria" panose="02040503050406030204" pitchFamily="18" charset="0"/>
                </a:rPr>
                <a:t>СЦ 3.3: Подобряване достъпа до социални услуги на различни групи -социално изключени или в риск от социално изключване</a:t>
              </a:r>
              <a:endParaRPr lang="bg-BG" sz="1100" kern="1200" dirty="0">
                <a:solidFill>
                  <a:srgbClr val="DCF3FE"/>
                </a:solidFill>
              </a:endParaRPr>
            </a:p>
          </p:txBody>
        </p:sp>
        <p:sp>
          <p:nvSpPr>
            <p:cNvPr id="35" name="Freeform 34"/>
            <p:cNvSpPr/>
            <p:nvPr/>
          </p:nvSpPr>
          <p:spPr>
            <a:xfrm rot="18603243">
              <a:off x="10020935" y="2859844"/>
              <a:ext cx="2130725" cy="7003"/>
            </a:xfrm>
            <a:custGeom>
              <a:avLst/>
              <a:gdLst>
                <a:gd name="connsiteX0" fmla="*/ 0 w 10000"/>
                <a:gd name="connsiteY0" fmla="*/ 5000 h 10000"/>
                <a:gd name="connsiteX1" fmla="*/ 10000 w 10000"/>
                <a:gd name="connsiteY1" fmla="*/ 500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000" h="10000">
                  <a:moveTo>
                    <a:pt x="2130725" y="2002"/>
                  </a:moveTo>
                  <a:lnTo>
                    <a:pt x="2120725" y="2002"/>
                  </a:lnTo>
                </a:path>
              </a:pathLst>
            </a:custGeom>
            <a:noFill/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024794" tIns="-49767" rIns="1024794" bIns="-49767" numCol="1" spcCol="1270" anchor="ctr" anchorCtr="0">
              <a:noAutofit/>
            </a:bodyPr>
            <a:lstStyle/>
            <a:p>
              <a:pPr lvl="0" algn="ctr" defTabSz="177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bg-BG" sz="400" kern="1200">
                <a:latin typeface="Cambria" panose="02040503050406030204" pitchFamily="18" charset="0"/>
              </a:endParaRPr>
            </a:p>
          </p:txBody>
        </p:sp>
        <p:sp>
          <p:nvSpPr>
            <p:cNvPr id="36" name="Freeform 35"/>
            <p:cNvSpPr/>
            <p:nvPr/>
          </p:nvSpPr>
          <p:spPr>
            <a:xfrm>
              <a:off x="10006938" y="2472573"/>
              <a:ext cx="1783962" cy="900000"/>
            </a:xfrm>
            <a:custGeom>
              <a:avLst/>
              <a:gdLst>
                <a:gd name="connsiteX0" fmla="*/ 0 w 1310696"/>
                <a:gd name="connsiteY0" fmla="*/ 40634 h 406340"/>
                <a:gd name="connsiteX1" fmla="*/ 40634 w 1310696"/>
                <a:gd name="connsiteY1" fmla="*/ 0 h 406340"/>
                <a:gd name="connsiteX2" fmla="*/ 1270062 w 1310696"/>
                <a:gd name="connsiteY2" fmla="*/ 0 h 406340"/>
                <a:gd name="connsiteX3" fmla="*/ 1310696 w 1310696"/>
                <a:gd name="connsiteY3" fmla="*/ 40634 h 406340"/>
                <a:gd name="connsiteX4" fmla="*/ 1310696 w 1310696"/>
                <a:gd name="connsiteY4" fmla="*/ 365706 h 406340"/>
                <a:gd name="connsiteX5" fmla="*/ 1270062 w 1310696"/>
                <a:gd name="connsiteY5" fmla="*/ 406340 h 406340"/>
                <a:gd name="connsiteX6" fmla="*/ 40634 w 1310696"/>
                <a:gd name="connsiteY6" fmla="*/ 406340 h 406340"/>
                <a:gd name="connsiteX7" fmla="*/ 0 w 1310696"/>
                <a:gd name="connsiteY7" fmla="*/ 365706 h 406340"/>
                <a:gd name="connsiteX8" fmla="*/ 0 w 1310696"/>
                <a:gd name="connsiteY8" fmla="*/ 40634 h 406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10696" h="406340">
                  <a:moveTo>
                    <a:pt x="0" y="40634"/>
                  </a:moveTo>
                  <a:cubicBezTo>
                    <a:pt x="0" y="18192"/>
                    <a:pt x="18192" y="0"/>
                    <a:pt x="40634" y="0"/>
                  </a:cubicBezTo>
                  <a:lnTo>
                    <a:pt x="1270062" y="0"/>
                  </a:lnTo>
                  <a:cubicBezTo>
                    <a:pt x="1292504" y="0"/>
                    <a:pt x="1310696" y="18192"/>
                    <a:pt x="1310696" y="40634"/>
                  </a:cubicBezTo>
                  <a:lnTo>
                    <a:pt x="1310696" y="365706"/>
                  </a:lnTo>
                  <a:cubicBezTo>
                    <a:pt x="1310696" y="388148"/>
                    <a:pt x="1292504" y="406340"/>
                    <a:pt x="1270062" y="406340"/>
                  </a:cubicBezTo>
                  <a:lnTo>
                    <a:pt x="40634" y="406340"/>
                  </a:lnTo>
                  <a:cubicBezTo>
                    <a:pt x="18192" y="406340"/>
                    <a:pt x="0" y="388148"/>
                    <a:pt x="0" y="365706"/>
                  </a:cubicBezTo>
                  <a:lnTo>
                    <a:pt x="0" y="40634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0156" tIns="20156" rIns="20156" bIns="20156" numCol="1" spcCol="1270" anchor="ctr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300" b="1" kern="1200" dirty="0" smtClean="0">
                  <a:solidFill>
                    <a:srgbClr val="DCF3FE"/>
                  </a:solidFill>
                  <a:latin typeface="Cambria" panose="02040503050406030204" pitchFamily="18" charset="0"/>
                </a:rPr>
                <a:t>П4: </a:t>
              </a:r>
              <a:r>
                <a:rPr lang="bg-BG" sz="1300" b="1" kern="1200" dirty="0" smtClean="0">
                  <a:solidFill>
                    <a:srgbClr val="DCF3FE"/>
                  </a:solidFill>
                  <a:latin typeface="Cambria" panose="02040503050406030204" pitchFamily="18" charset="0"/>
                </a:rPr>
                <a:t>П</a:t>
              </a:r>
              <a:r>
                <a:rPr lang="ru-RU" sz="1300" b="1" kern="1200" dirty="0" smtClean="0">
                  <a:solidFill>
                    <a:srgbClr val="DCF3FE"/>
                  </a:solidFill>
                  <a:latin typeface="Cambria" panose="02040503050406030204" pitchFamily="18" charset="0"/>
                </a:rPr>
                <a:t>одобряване качеството на живот</a:t>
              </a:r>
              <a:endParaRPr lang="bg-BG" sz="1300" b="1" kern="1200" dirty="0">
                <a:solidFill>
                  <a:srgbClr val="DCF3FE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37" name="Freeform 36"/>
            <p:cNvSpPr/>
            <p:nvPr/>
          </p:nvSpPr>
          <p:spPr>
            <a:xfrm rot="20443963">
              <a:off x="9929830" y="3977723"/>
              <a:ext cx="1832924" cy="7003"/>
            </a:xfrm>
            <a:custGeom>
              <a:avLst/>
              <a:gdLst>
                <a:gd name="connsiteX0" fmla="*/ 0 w 10000"/>
                <a:gd name="connsiteY0" fmla="*/ 5000 h 10000"/>
                <a:gd name="connsiteX1" fmla="*/ 10000 w 10000"/>
                <a:gd name="connsiteY1" fmla="*/ 500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000" h="10000">
                  <a:moveTo>
                    <a:pt x="1832924" y="2002"/>
                  </a:moveTo>
                  <a:lnTo>
                    <a:pt x="1822924" y="2002"/>
                  </a:lnTo>
                </a:path>
              </a:pathLst>
            </a:custGeom>
            <a:noFill/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83339" tIns="-42323" rIns="883339" bIns="-42321" numCol="1" spcCol="1270" anchor="ctr" anchorCtr="0">
              <a:noAutofit/>
            </a:bodyPr>
            <a:lstStyle/>
            <a:p>
              <a:pPr lvl="0" algn="ctr" defTabSz="177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bg-BG" sz="400" kern="1200"/>
            </a:p>
          </p:txBody>
        </p:sp>
        <p:sp>
          <p:nvSpPr>
            <p:cNvPr id="38" name="Freeform 37"/>
            <p:cNvSpPr/>
            <p:nvPr/>
          </p:nvSpPr>
          <p:spPr>
            <a:xfrm>
              <a:off x="10006938" y="3616623"/>
              <a:ext cx="1800000" cy="576000"/>
            </a:xfrm>
            <a:custGeom>
              <a:avLst/>
              <a:gdLst>
                <a:gd name="connsiteX0" fmla="*/ 0 w 1683674"/>
                <a:gd name="connsiteY0" fmla="*/ 17530 h 175297"/>
                <a:gd name="connsiteX1" fmla="*/ 17530 w 1683674"/>
                <a:gd name="connsiteY1" fmla="*/ 0 h 175297"/>
                <a:gd name="connsiteX2" fmla="*/ 1666144 w 1683674"/>
                <a:gd name="connsiteY2" fmla="*/ 0 h 175297"/>
                <a:gd name="connsiteX3" fmla="*/ 1683674 w 1683674"/>
                <a:gd name="connsiteY3" fmla="*/ 17530 h 175297"/>
                <a:gd name="connsiteX4" fmla="*/ 1683674 w 1683674"/>
                <a:gd name="connsiteY4" fmla="*/ 157767 h 175297"/>
                <a:gd name="connsiteX5" fmla="*/ 1666144 w 1683674"/>
                <a:gd name="connsiteY5" fmla="*/ 175297 h 175297"/>
                <a:gd name="connsiteX6" fmla="*/ 17530 w 1683674"/>
                <a:gd name="connsiteY6" fmla="*/ 175297 h 175297"/>
                <a:gd name="connsiteX7" fmla="*/ 0 w 1683674"/>
                <a:gd name="connsiteY7" fmla="*/ 157767 h 175297"/>
                <a:gd name="connsiteX8" fmla="*/ 0 w 1683674"/>
                <a:gd name="connsiteY8" fmla="*/ 17530 h 1752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83674" h="175297">
                  <a:moveTo>
                    <a:pt x="0" y="17530"/>
                  </a:moveTo>
                  <a:cubicBezTo>
                    <a:pt x="0" y="7848"/>
                    <a:pt x="7848" y="0"/>
                    <a:pt x="17530" y="0"/>
                  </a:cubicBezTo>
                  <a:lnTo>
                    <a:pt x="1666144" y="0"/>
                  </a:lnTo>
                  <a:cubicBezTo>
                    <a:pt x="1675826" y="0"/>
                    <a:pt x="1683674" y="7848"/>
                    <a:pt x="1683674" y="17530"/>
                  </a:cubicBezTo>
                  <a:lnTo>
                    <a:pt x="1683674" y="157767"/>
                  </a:lnTo>
                  <a:cubicBezTo>
                    <a:pt x="1683674" y="167449"/>
                    <a:pt x="1675826" y="175297"/>
                    <a:pt x="1666144" y="175297"/>
                  </a:cubicBezTo>
                  <a:lnTo>
                    <a:pt x="17530" y="175297"/>
                  </a:lnTo>
                  <a:cubicBezTo>
                    <a:pt x="7848" y="175297"/>
                    <a:pt x="0" y="167449"/>
                    <a:pt x="0" y="157767"/>
                  </a:cubicBezTo>
                  <a:lnTo>
                    <a:pt x="0" y="17530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0214" tIns="10214" rIns="10214" bIns="10214" numCol="1" spcCol="1270" anchor="ctr" anchorCtr="0">
              <a:noAutofit/>
            </a:bodyPr>
            <a:lstStyle/>
            <a:p>
              <a:pPr lvl="0" algn="l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kern="1200" dirty="0" smtClean="0">
                  <a:solidFill>
                    <a:srgbClr val="DCF3FE"/>
                  </a:solidFill>
                  <a:latin typeface="Cambria" panose="02040503050406030204" pitchFamily="18" charset="0"/>
                </a:rPr>
                <a:t>СЦ 4.1: </a:t>
              </a:r>
              <a:r>
                <a:rPr lang="bg-BG" sz="1100" kern="1200" dirty="0" smtClean="0">
                  <a:solidFill>
                    <a:srgbClr val="DCF3FE"/>
                  </a:solidFill>
                  <a:latin typeface="Cambria" panose="02040503050406030204" pitchFamily="18" charset="0"/>
                </a:rPr>
                <a:t>Подобряване на публичната инфраструктура</a:t>
              </a:r>
              <a:r>
                <a:rPr lang="ru-RU" sz="1100" b="1" kern="1200" dirty="0" smtClean="0">
                  <a:solidFill>
                    <a:srgbClr val="DCF3FE"/>
                  </a:solidFill>
                  <a:latin typeface="Cambria" panose="02040503050406030204" pitchFamily="18" charset="0"/>
                </a:rPr>
                <a:t> </a:t>
              </a:r>
              <a:endParaRPr lang="bg-BG" sz="1100" kern="1200" dirty="0">
                <a:solidFill>
                  <a:srgbClr val="DCF3FE"/>
                </a:solidFill>
              </a:endParaRPr>
            </a:p>
          </p:txBody>
        </p:sp>
        <p:sp>
          <p:nvSpPr>
            <p:cNvPr id="39" name="Freeform 38"/>
            <p:cNvSpPr/>
            <p:nvPr/>
          </p:nvSpPr>
          <p:spPr>
            <a:xfrm rot="20100688">
              <a:off x="9891815" y="4078519"/>
              <a:ext cx="1908954" cy="7003"/>
            </a:xfrm>
            <a:custGeom>
              <a:avLst/>
              <a:gdLst>
                <a:gd name="connsiteX0" fmla="*/ 0 w 10000"/>
                <a:gd name="connsiteY0" fmla="*/ 5000 h 10000"/>
                <a:gd name="connsiteX1" fmla="*/ 10000 w 10000"/>
                <a:gd name="connsiteY1" fmla="*/ 500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000" h="10000">
                  <a:moveTo>
                    <a:pt x="1908954" y="2002"/>
                  </a:moveTo>
                  <a:lnTo>
                    <a:pt x="1898954" y="2002"/>
                  </a:lnTo>
                </a:path>
              </a:pathLst>
            </a:custGeom>
            <a:noFill/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19453" tIns="-44224" rIns="919453" bIns="-44221" numCol="1" spcCol="1270" anchor="ctr" anchorCtr="0">
              <a:noAutofit/>
            </a:bodyPr>
            <a:lstStyle/>
            <a:p>
              <a:pPr lvl="0" algn="ctr" defTabSz="177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bg-BG" sz="400" kern="1200"/>
            </a:p>
          </p:txBody>
        </p:sp>
        <p:sp>
          <p:nvSpPr>
            <p:cNvPr id="40" name="Freeform 39"/>
            <p:cNvSpPr/>
            <p:nvPr/>
          </p:nvSpPr>
          <p:spPr>
            <a:xfrm>
              <a:off x="10006938" y="4302327"/>
              <a:ext cx="1800000" cy="764408"/>
            </a:xfrm>
            <a:custGeom>
              <a:avLst/>
              <a:gdLst>
                <a:gd name="connsiteX0" fmla="*/ 0 w 1683674"/>
                <a:gd name="connsiteY0" fmla="*/ 17530 h 175297"/>
                <a:gd name="connsiteX1" fmla="*/ 17530 w 1683674"/>
                <a:gd name="connsiteY1" fmla="*/ 0 h 175297"/>
                <a:gd name="connsiteX2" fmla="*/ 1666144 w 1683674"/>
                <a:gd name="connsiteY2" fmla="*/ 0 h 175297"/>
                <a:gd name="connsiteX3" fmla="*/ 1683674 w 1683674"/>
                <a:gd name="connsiteY3" fmla="*/ 17530 h 175297"/>
                <a:gd name="connsiteX4" fmla="*/ 1683674 w 1683674"/>
                <a:gd name="connsiteY4" fmla="*/ 157767 h 175297"/>
                <a:gd name="connsiteX5" fmla="*/ 1666144 w 1683674"/>
                <a:gd name="connsiteY5" fmla="*/ 175297 h 175297"/>
                <a:gd name="connsiteX6" fmla="*/ 17530 w 1683674"/>
                <a:gd name="connsiteY6" fmla="*/ 175297 h 175297"/>
                <a:gd name="connsiteX7" fmla="*/ 0 w 1683674"/>
                <a:gd name="connsiteY7" fmla="*/ 157767 h 175297"/>
                <a:gd name="connsiteX8" fmla="*/ 0 w 1683674"/>
                <a:gd name="connsiteY8" fmla="*/ 17530 h 1752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83674" h="175297">
                  <a:moveTo>
                    <a:pt x="0" y="17530"/>
                  </a:moveTo>
                  <a:cubicBezTo>
                    <a:pt x="0" y="7848"/>
                    <a:pt x="7848" y="0"/>
                    <a:pt x="17530" y="0"/>
                  </a:cubicBezTo>
                  <a:lnTo>
                    <a:pt x="1666144" y="0"/>
                  </a:lnTo>
                  <a:cubicBezTo>
                    <a:pt x="1675826" y="0"/>
                    <a:pt x="1683674" y="7848"/>
                    <a:pt x="1683674" y="17530"/>
                  </a:cubicBezTo>
                  <a:lnTo>
                    <a:pt x="1683674" y="157767"/>
                  </a:lnTo>
                  <a:cubicBezTo>
                    <a:pt x="1683674" y="167449"/>
                    <a:pt x="1675826" y="175297"/>
                    <a:pt x="1666144" y="175297"/>
                  </a:cubicBezTo>
                  <a:lnTo>
                    <a:pt x="17530" y="175297"/>
                  </a:lnTo>
                  <a:cubicBezTo>
                    <a:pt x="7848" y="175297"/>
                    <a:pt x="0" y="167449"/>
                    <a:pt x="0" y="157767"/>
                  </a:cubicBezTo>
                  <a:lnTo>
                    <a:pt x="0" y="17530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0214" tIns="10214" rIns="10214" bIns="10214" numCol="1" spcCol="1270" anchor="ctr" anchorCtr="0">
              <a:noAutofit/>
            </a:bodyPr>
            <a:lstStyle/>
            <a:p>
              <a:pPr lvl="0" algn="l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kern="1200" dirty="0" smtClean="0">
                  <a:solidFill>
                    <a:srgbClr val="DCF3FE"/>
                  </a:solidFill>
                  <a:latin typeface="Cambria" panose="02040503050406030204" pitchFamily="18" charset="0"/>
                </a:rPr>
                <a:t>СЦ 4.2: Подобряване на качеството и създаване на нови основни услуги за населението </a:t>
              </a:r>
              <a:endParaRPr lang="bg-BG" sz="1100" kern="1200" dirty="0">
                <a:solidFill>
                  <a:srgbClr val="DCF3FE"/>
                </a:solidFill>
              </a:endParaRPr>
            </a:p>
          </p:txBody>
        </p:sp>
      </p:grp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684211" y="922633"/>
            <a:ext cx="10725194" cy="45308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b="1" dirty="0" smtClean="0">
                <a:solidFill>
                  <a:srgbClr val="3E4434"/>
                </a:solidFill>
                <a:latin typeface="Cambria" panose="02040503050406030204" pitchFamily="18" charset="0"/>
              </a:rPr>
              <a:t>СТРАТЕГИЧЕСКА РАМКА НА СВОМР – </a:t>
            </a:r>
            <a:r>
              <a:rPr lang="bg-BG" b="1" dirty="0" smtClean="0">
                <a:solidFill>
                  <a:srgbClr val="3E4434"/>
                </a:solidFill>
                <a:latin typeface="Cambria" panose="02040503050406030204" pitchFamily="18" charset="0"/>
              </a:rPr>
              <a:t>МИГ </a:t>
            </a:r>
            <a:r>
              <a:rPr lang="ru-RU" b="1" dirty="0" smtClean="0">
                <a:solidFill>
                  <a:srgbClr val="3E4434"/>
                </a:solidFill>
                <a:latin typeface="Cambria" panose="02040503050406030204" pitchFamily="18" charset="0"/>
              </a:rPr>
              <a:t>БЯЛА СЛАТИНА</a:t>
            </a:r>
            <a:endParaRPr lang="ru-RU" b="1" dirty="0">
              <a:solidFill>
                <a:srgbClr val="3E4434"/>
              </a:solidFill>
              <a:latin typeface="Cambria" panose="02040503050406030204" pitchFamily="18" charset="0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224281" y="2433304"/>
            <a:ext cx="2763590" cy="3395996"/>
          </a:xfrm>
          <a:prstGeom prst="rect">
            <a:avLst/>
          </a:prstGeom>
          <a:noFill/>
          <a:ln w="2540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45" name="Rectangle 44"/>
          <p:cNvSpPr/>
          <p:nvPr/>
        </p:nvSpPr>
        <p:spPr>
          <a:xfrm>
            <a:off x="3121200" y="2433304"/>
            <a:ext cx="2934816" cy="3395996"/>
          </a:xfrm>
          <a:prstGeom prst="rect">
            <a:avLst/>
          </a:prstGeom>
          <a:noFill/>
          <a:ln w="2540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dirty="0" smtClean="0"/>
              <a:t> ц</a:t>
            </a:r>
            <a:endParaRPr lang="bg-BG" dirty="0"/>
          </a:p>
        </p:txBody>
      </p:sp>
      <p:sp>
        <p:nvSpPr>
          <p:cNvPr id="46" name="Rectangle 45"/>
          <p:cNvSpPr/>
          <p:nvPr/>
        </p:nvSpPr>
        <p:spPr>
          <a:xfrm>
            <a:off x="6142147" y="2433304"/>
            <a:ext cx="3642191" cy="3395996"/>
          </a:xfrm>
          <a:prstGeom prst="rect">
            <a:avLst/>
          </a:prstGeom>
          <a:noFill/>
          <a:ln w="2540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47" name="Rectangle 46"/>
          <p:cNvSpPr/>
          <p:nvPr/>
        </p:nvSpPr>
        <p:spPr>
          <a:xfrm>
            <a:off x="9870469" y="2432610"/>
            <a:ext cx="2073444" cy="3395996"/>
          </a:xfrm>
          <a:prstGeom prst="rect">
            <a:avLst/>
          </a:prstGeom>
          <a:noFill/>
          <a:ln w="2540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cxnSp>
        <p:nvCxnSpPr>
          <p:cNvPr id="52" name="Curved Connector 51"/>
          <p:cNvCxnSpPr/>
          <p:nvPr/>
        </p:nvCxnSpPr>
        <p:spPr>
          <a:xfrm rot="16200000" flipV="1">
            <a:off x="75981" y="4709599"/>
            <a:ext cx="3287541" cy="158046"/>
          </a:xfrm>
          <a:prstGeom prst="curvedConnector3">
            <a:avLst>
              <a:gd name="adj1" fmla="val 50000"/>
            </a:avLst>
          </a:prstGeom>
          <a:ln w="234950" cap="rnd">
            <a:solidFill>
              <a:srgbClr val="FFC000">
                <a:alpha val="50000"/>
              </a:srgbClr>
            </a:solidFill>
            <a:headEnd w="lg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Curved Connector 52"/>
          <p:cNvCxnSpPr/>
          <p:nvPr/>
        </p:nvCxnSpPr>
        <p:spPr>
          <a:xfrm rot="5400000" flipH="1" flipV="1">
            <a:off x="1580644" y="3744308"/>
            <a:ext cx="3117221" cy="2258951"/>
          </a:xfrm>
          <a:prstGeom prst="curvedConnector3">
            <a:avLst>
              <a:gd name="adj1" fmla="val 50000"/>
            </a:avLst>
          </a:prstGeom>
          <a:ln w="234950">
            <a:solidFill>
              <a:srgbClr val="FFC000">
                <a:alpha val="50000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Curved Connector 54"/>
          <p:cNvCxnSpPr/>
          <p:nvPr/>
        </p:nvCxnSpPr>
        <p:spPr>
          <a:xfrm rot="16200000" flipV="1">
            <a:off x="3906599" y="4154283"/>
            <a:ext cx="3108725" cy="1151032"/>
          </a:xfrm>
          <a:prstGeom prst="curvedConnector3">
            <a:avLst>
              <a:gd name="adj1" fmla="val 47526"/>
            </a:avLst>
          </a:prstGeom>
          <a:ln w="234950">
            <a:solidFill>
              <a:srgbClr val="7030A0">
                <a:alpha val="50000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Curved Connector 56"/>
          <p:cNvCxnSpPr/>
          <p:nvPr/>
        </p:nvCxnSpPr>
        <p:spPr>
          <a:xfrm rot="16200000" flipV="1">
            <a:off x="7309126" y="3774770"/>
            <a:ext cx="3225485" cy="1965649"/>
          </a:xfrm>
          <a:prstGeom prst="curvedConnector3">
            <a:avLst>
              <a:gd name="adj1" fmla="val 20326"/>
            </a:avLst>
          </a:prstGeom>
          <a:ln w="234950">
            <a:solidFill>
              <a:schemeClr val="accent6">
                <a:lumMod val="60000"/>
                <a:lumOff val="40000"/>
                <a:alpha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Curved Connector 59"/>
          <p:cNvCxnSpPr/>
          <p:nvPr/>
        </p:nvCxnSpPr>
        <p:spPr>
          <a:xfrm flipV="1">
            <a:off x="2140623" y="3167404"/>
            <a:ext cx="8605791" cy="3439943"/>
          </a:xfrm>
          <a:prstGeom prst="curvedConnector3">
            <a:avLst>
              <a:gd name="adj1" fmla="val 104716"/>
            </a:avLst>
          </a:prstGeom>
          <a:ln w="234950">
            <a:solidFill>
              <a:srgbClr val="FFC000">
                <a:alpha val="50000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Freeform 40"/>
          <p:cNvSpPr/>
          <p:nvPr/>
        </p:nvSpPr>
        <p:spPr>
          <a:xfrm>
            <a:off x="499693" y="6279990"/>
            <a:ext cx="2736000" cy="388615"/>
          </a:xfrm>
          <a:custGeom>
            <a:avLst/>
            <a:gdLst>
              <a:gd name="connsiteX0" fmla="*/ 0 w 1683674"/>
              <a:gd name="connsiteY0" fmla="*/ 17530 h 175297"/>
              <a:gd name="connsiteX1" fmla="*/ 17530 w 1683674"/>
              <a:gd name="connsiteY1" fmla="*/ 0 h 175297"/>
              <a:gd name="connsiteX2" fmla="*/ 1666144 w 1683674"/>
              <a:gd name="connsiteY2" fmla="*/ 0 h 175297"/>
              <a:gd name="connsiteX3" fmla="*/ 1683674 w 1683674"/>
              <a:gd name="connsiteY3" fmla="*/ 17530 h 175297"/>
              <a:gd name="connsiteX4" fmla="*/ 1683674 w 1683674"/>
              <a:gd name="connsiteY4" fmla="*/ 157767 h 175297"/>
              <a:gd name="connsiteX5" fmla="*/ 1666144 w 1683674"/>
              <a:gd name="connsiteY5" fmla="*/ 175297 h 175297"/>
              <a:gd name="connsiteX6" fmla="*/ 17530 w 1683674"/>
              <a:gd name="connsiteY6" fmla="*/ 175297 h 175297"/>
              <a:gd name="connsiteX7" fmla="*/ 0 w 1683674"/>
              <a:gd name="connsiteY7" fmla="*/ 157767 h 175297"/>
              <a:gd name="connsiteX8" fmla="*/ 0 w 1683674"/>
              <a:gd name="connsiteY8" fmla="*/ 17530 h 175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83674" h="175297">
                <a:moveTo>
                  <a:pt x="0" y="17530"/>
                </a:moveTo>
                <a:cubicBezTo>
                  <a:pt x="0" y="7848"/>
                  <a:pt x="7848" y="0"/>
                  <a:pt x="17530" y="0"/>
                </a:cubicBezTo>
                <a:lnTo>
                  <a:pt x="1666144" y="0"/>
                </a:lnTo>
                <a:cubicBezTo>
                  <a:pt x="1675826" y="0"/>
                  <a:pt x="1683674" y="7848"/>
                  <a:pt x="1683674" y="17530"/>
                </a:cubicBezTo>
                <a:lnTo>
                  <a:pt x="1683674" y="157767"/>
                </a:lnTo>
                <a:cubicBezTo>
                  <a:pt x="1683674" y="167449"/>
                  <a:pt x="1675826" y="175297"/>
                  <a:pt x="1666144" y="175297"/>
                </a:cubicBezTo>
                <a:lnTo>
                  <a:pt x="17530" y="175297"/>
                </a:lnTo>
                <a:cubicBezTo>
                  <a:pt x="7848" y="175297"/>
                  <a:pt x="0" y="167449"/>
                  <a:pt x="0" y="157767"/>
                </a:cubicBezTo>
                <a:lnTo>
                  <a:pt x="0" y="17530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214" tIns="10214" rIns="10214" bIns="10214" numCol="1" spcCol="1270" anchor="ctr" anchorCtr="0">
            <a:noAutofit/>
          </a:bodyPr>
          <a:lstStyle/>
          <a:p>
            <a:pPr lvl="0"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400" b="1" kern="12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ПРСР</a:t>
            </a:r>
            <a:endParaRPr lang="bg-BG" sz="2400" b="1" kern="1200" dirty="0">
              <a:solidFill>
                <a:srgbClr val="3E4434"/>
              </a:solidFill>
            </a:endParaRPr>
          </a:p>
        </p:txBody>
      </p:sp>
      <p:sp>
        <p:nvSpPr>
          <p:cNvPr id="42" name="Freeform 41"/>
          <p:cNvSpPr/>
          <p:nvPr/>
        </p:nvSpPr>
        <p:spPr>
          <a:xfrm>
            <a:off x="4546729" y="6279990"/>
            <a:ext cx="2736000" cy="388615"/>
          </a:xfrm>
          <a:custGeom>
            <a:avLst/>
            <a:gdLst>
              <a:gd name="connsiteX0" fmla="*/ 0 w 1683674"/>
              <a:gd name="connsiteY0" fmla="*/ 17530 h 175297"/>
              <a:gd name="connsiteX1" fmla="*/ 17530 w 1683674"/>
              <a:gd name="connsiteY1" fmla="*/ 0 h 175297"/>
              <a:gd name="connsiteX2" fmla="*/ 1666144 w 1683674"/>
              <a:gd name="connsiteY2" fmla="*/ 0 h 175297"/>
              <a:gd name="connsiteX3" fmla="*/ 1683674 w 1683674"/>
              <a:gd name="connsiteY3" fmla="*/ 17530 h 175297"/>
              <a:gd name="connsiteX4" fmla="*/ 1683674 w 1683674"/>
              <a:gd name="connsiteY4" fmla="*/ 157767 h 175297"/>
              <a:gd name="connsiteX5" fmla="*/ 1666144 w 1683674"/>
              <a:gd name="connsiteY5" fmla="*/ 175297 h 175297"/>
              <a:gd name="connsiteX6" fmla="*/ 17530 w 1683674"/>
              <a:gd name="connsiteY6" fmla="*/ 175297 h 175297"/>
              <a:gd name="connsiteX7" fmla="*/ 0 w 1683674"/>
              <a:gd name="connsiteY7" fmla="*/ 157767 h 175297"/>
              <a:gd name="connsiteX8" fmla="*/ 0 w 1683674"/>
              <a:gd name="connsiteY8" fmla="*/ 17530 h 175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83674" h="175297">
                <a:moveTo>
                  <a:pt x="0" y="17530"/>
                </a:moveTo>
                <a:cubicBezTo>
                  <a:pt x="0" y="7848"/>
                  <a:pt x="7848" y="0"/>
                  <a:pt x="17530" y="0"/>
                </a:cubicBezTo>
                <a:lnTo>
                  <a:pt x="1666144" y="0"/>
                </a:lnTo>
                <a:cubicBezTo>
                  <a:pt x="1675826" y="0"/>
                  <a:pt x="1683674" y="7848"/>
                  <a:pt x="1683674" y="17530"/>
                </a:cubicBezTo>
                <a:lnTo>
                  <a:pt x="1683674" y="157767"/>
                </a:lnTo>
                <a:cubicBezTo>
                  <a:pt x="1683674" y="167449"/>
                  <a:pt x="1675826" y="175297"/>
                  <a:pt x="1666144" y="175297"/>
                </a:cubicBezTo>
                <a:lnTo>
                  <a:pt x="17530" y="175297"/>
                </a:lnTo>
                <a:cubicBezTo>
                  <a:pt x="7848" y="175297"/>
                  <a:pt x="0" y="167449"/>
                  <a:pt x="0" y="157767"/>
                </a:cubicBezTo>
                <a:lnTo>
                  <a:pt x="0" y="17530"/>
                </a:lnTo>
                <a:close/>
              </a:path>
            </a:pathLst>
          </a:custGeom>
          <a:solidFill>
            <a:srgbClr val="B889DB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214" tIns="10214" rIns="10214" bIns="10214" numCol="1" spcCol="1270" anchor="ctr" anchorCtr="0">
            <a:noAutofit/>
          </a:bodyPr>
          <a:lstStyle/>
          <a:p>
            <a:pPr lvl="0"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400" b="1" kern="12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ОПИК</a:t>
            </a:r>
            <a:endParaRPr lang="bg-BG" sz="2400" b="1" kern="1200" dirty="0">
              <a:solidFill>
                <a:srgbClr val="3E4434"/>
              </a:solidFill>
            </a:endParaRPr>
          </a:p>
        </p:txBody>
      </p:sp>
      <p:sp>
        <p:nvSpPr>
          <p:cNvPr id="43" name="Freeform 42"/>
          <p:cNvSpPr/>
          <p:nvPr/>
        </p:nvSpPr>
        <p:spPr>
          <a:xfrm>
            <a:off x="8350745" y="6279990"/>
            <a:ext cx="2736000" cy="388615"/>
          </a:xfrm>
          <a:custGeom>
            <a:avLst/>
            <a:gdLst>
              <a:gd name="connsiteX0" fmla="*/ 0 w 1683674"/>
              <a:gd name="connsiteY0" fmla="*/ 17530 h 175297"/>
              <a:gd name="connsiteX1" fmla="*/ 17530 w 1683674"/>
              <a:gd name="connsiteY1" fmla="*/ 0 h 175297"/>
              <a:gd name="connsiteX2" fmla="*/ 1666144 w 1683674"/>
              <a:gd name="connsiteY2" fmla="*/ 0 h 175297"/>
              <a:gd name="connsiteX3" fmla="*/ 1683674 w 1683674"/>
              <a:gd name="connsiteY3" fmla="*/ 17530 h 175297"/>
              <a:gd name="connsiteX4" fmla="*/ 1683674 w 1683674"/>
              <a:gd name="connsiteY4" fmla="*/ 157767 h 175297"/>
              <a:gd name="connsiteX5" fmla="*/ 1666144 w 1683674"/>
              <a:gd name="connsiteY5" fmla="*/ 175297 h 175297"/>
              <a:gd name="connsiteX6" fmla="*/ 17530 w 1683674"/>
              <a:gd name="connsiteY6" fmla="*/ 175297 h 175297"/>
              <a:gd name="connsiteX7" fmla="*/ 0 w 1683674"/>
              <a:gd name="connsiteY7" fmla="*/ 157767 h 175297"/>
              <a:gd name="connsiteX8" fmla="*/ 0 w 1683674"/>
              <a:gd name="connsiteY8" fmla="*/ 17530 h 175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83674" h="175297">
                <a:moveTo>
                  <a:pt x="0" y="17530"/>
                </a:moveTo>
                <a:cubicBezTo>
                  <a:pt x="0" y="7848"/>
                  <a:pt x="7848" y="0"/>
                  <a:pt x="17530" y="0"/>
                </a:cubicBezTo>
                <a:lnTo>
                  <a:pt x="1666144" y="0"/>
                </a:lnTo>
                <a:cubicBezTo>
                  <a:pt x="1675826" y="0"/>
                  <a:pt x="1683674" y="7848"/>
                  <a:pt x="1683674" y="17530"/>
                </a:cubicBezTo>
                <a:lnTo>
                  <a:pt x="1683674" y="157767"/>
                </a:lnTo>
                <a:cubicBezTo>
                  <a:pt x="1683674" y="167449"/>
                  <a:pt x="1675826" y="175297"/>
                  <a:pt x="1666144" y="175297"/>
                </a:cubicBezTo>
                <a:lnTo>
                  <a:pt x="17530" y="175297"/>
                </a:lnTo>
                <a:cubicBezTo>
                  <a:pt x="7848" y="175297"/>
                  <a:pt x="0" y="167449"/>
                  <a:pt x="0" y="157767"/>
                </a:cubicBezTo>
                <a:lnTo>
                  <a:pt x="0" y="17530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214" tIns="10214" rIns="10214" bIns="10214" numCol="1" spcCol="1270" anchor="ctr" anchorCtr="0">
            <a:noAutofit/>
          </a:bodyPr>
          <a:lstStyle/>
          <a:p>
            <a:pPr lvl="0"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400" b="1" dirty="0">
                <a:solidFill>
                  <a:srgbClr val="3E4434"/>
                </a:solidFill>
                <a:latin typeface="Cambria" panose="02040503050406030204" pitchFamily="18" charset="0"/>
              </a:rPr>
              <a:t>ОПРЧР</a:t>
            </a:r>
            <a:endParaRPr lang="bg-BG" sz="2400" b="1" kern="1200" dirty="0">
              <a:solidFill>
                <a:srgbClr val="3E4434"/>
              </a:solidFill>
            </a:endParaRPr>
          </a:p>
        </p:txBody>
      </p:sp>
      <p:grpSp>
        <p:nvGrpSpPr>
          <p:cNvPr id="48" name="Group 47"/>
          <p:cNvGrpSpPr/>
          <p:nvPr/>
        </p:nvGrpSpPr>
        <p:grpSpPr>
          <a:xfrm>
            <a:off x="8793119" y="68993"/>
            <a:ext cx="3308264" cy="710303"/>
            <a:chOff x="8793119" y="27803"/>
            <a:chExt cx="3308264" cy="710303"/>
          </a:xfrm>
        </p:grpSpPr>
        <p:pic>
          <p:nvPicPr>
            <p:cNvPr id="49" name="Picture 4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93119" y="27803"/>
              <a:ext cx="3308264" cy="443435"/>
            </a:xfrm>
            <a:prstGeom prst="rect">
              <a:avLst/>
            </a:prstGeom>
          </p:spPr>
        </p:pic>
        <p:sp>
          <p:nvSpPr>
            <p:cNvPr id="50" name="Rectangle 49"/>
            <p:cNvSpPr/>
            <p:nvPr/>
          </p:nvSpPr>
          <p:spPr>
            <a:xfrm>
              <a:off x="8801357" y="452515"/>
              <a:ext cx="3300026" cy="28559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bg-BG" sz="600" b="1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Програма за развитие на селските райони. Европейски земеделски фонд за развитие на селските райони – Европа инвестира в селските райони</a:t>
              </a:r>
              <a:endParaRPr lang="bg-BG" sz="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4183917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1" y="922633"/>
            <a:ext cx="10725194" cy="43661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bg-BG" b="1" dirty="0" smtClean="0">
                <a:solidFill>
                  <a:srgbClr val="3E4434"/>
                </a:solidFill>
                <a:latin typeface="Cambria" panose="02040503050406030204" pitchFamily="18" charset="0"/>
              </a:rPr>
              <a:t>ЦЕЛИТЕ И МЕРКИТЕ НА </a:t>
            </a:r>
            <a:r>
              <a:rPr lang="bg-BG" b="1" dirty="0" smtClean="0">
                <a:solidFill>
                  <a:srgbClr val="C00000"/>
                </a:solidFill>
                <a:latin typeface="Cambria" panose="02040503050406030204" pitchFamily="18" charset="0"/>
              </a:rPr>
              <a:t>ПРСР ВЪВ </a:t>
            </a:r>
            <a:r>
              <a:rPr lang="ru-RU" b="1" dirty="0" smtClean="0">
                <a:solidFill>
                  <a:srgbClr val="C00000"/>
                </a:solidFill>
                <a:latin typeface="Cambria" panose="02040503050406030204" pitchFamily="18" charset="0"/>
              </a:rPr>
              <a:t>СВОМР </a:t>
            </a:r>
            <a:r>
              <a:rPr lang="ru-RU" b="1" dirty="0" smtClean="0">
                <a:solidFill>
                  <a:srgbClr val="3E4434"/>
                </a:solidFill>
                <a:latin typeface="Cambria" panose="02040503050406030204" pitchFamily="18" charset="0"/>
              </a:rPr>
              <a:t>– БЯЛА СЛАТИНА</a:t>
            </a:r>
            <a:endParaRPr lang="ru-RU" b="1" dirty="0">
              <a:solidFill>
                <a:srgbClr val="C00000"/>
              </a:solidFill>
              <a:latin typeface="Cambria" panose="02040503050406030204" pitchFamily="18" charset="0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684211" y="1449020"/>
            <a:ext cx="10889951" cy="472112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3464" indent="-283464" algn="l" defTabSz="914400" rtl="0" eaLnBrk="1" latinLnBrk="0" hangingPunct="1">
              <a:lnSpc>
                <a:spcPct val="112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200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83464" algn="l" defTabSz="914400" rtl="0" eaLnBrk="1" latinLnBrk="0" hangingPunct="1">
              <a:lnSpc>
                <a:spcPct val="112000"/>
              </a:lnSpc>
              <a:spcBef>
                <a:spcPts val="900"/>
              </a:spcBef>
              <a:buFont typeface="Corbel" panose="020B0503020204020204" pitchFamily="34" charset="0"/>
              <a:buChar char="–"/>
              <a:defRPr sz="180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83464" algn="l" defTabSz="914400" rtl="0" eaLnBrk="1" latinLnBrk="0" hangingPunct="1">
              <a:lnSpc>
                <a:spcPct val="112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160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83464" algn="l" defTabSz="914400" rtl="0" eaLnBrk="1" latinLnBrk="0" hangingPunct="1">
              <a:lnSpc>
                <a:spcPct val="112000"/>
              </a:lnSpc>
              <a:spcBef>
                <a:spcPts val="900"/>
              </a:spcBef>
              <a:buFont typeface="Corbel" panose="020B0503020204020204" pitchFamily="34" charset="0"/>
              <a:buChar char="–"/>
              <a:defRPr sz="140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83464" algn="l" defTabSz="914400" rtl="0" eaLnBrk="1" latinLnBrk="0" hangingPunct="1">
              <a:lnSpc>
                <a:spcPct val="112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1400" i="1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83464" algn="l" defTabSz="914400" rtl="0" eaLnBrk="1" latinLnBrk="0" hangingPunct="1">
              <a:lnSpc>
                <a:spcPct val="112000"/>
              </a:lnSpc>
              <a:spcBef>
                <a:spcPts val="130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83464" algn="l" defTabSz="914400" rtl="0" eaLnBrk="1" latinLnBrk="0" hangingPunct="1">
              <a:lnSpc>
                <a:spcPct val="112000"/>
              </a:lnSpc>
              <a:spcBef>
                <a:spcPts val="1300"/>
              </a:spcBef>
              <a:buFont typeface="Arial" panose="020B0604020202020204" pitchFamily="34" charset="0"/>
              <a:buChar char="•"/>
              <a:defRPr sz="1400" i="1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83464" algn="l" defTabSz="914400" rtl="0" eaLnBrk="1" latinLnBrk="0" hangingPunct="1">
              <a:lnSpc>
                <a:spcPct val="112000"/>
              </a:lnSpc>
              <a:spcBef>
                <a:spcPts val="130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83464" algn="l" defTabSz="914400" rtl="0" eaLnBrk="1" latinLnBrk="0" hangingPunct="1">
              <a:lnSpc>
                <a:spcPct val="112000"/>
              </a:lnSpc>
              <a:spcBef>
                <a:spcPts val="1300"/>
              </a:spcBef>
              <a:buFont typeface="Arial" panose="020B0604020202020204" pitchFamily="34" charset="0"/>
              <a:buChar char="•"/>
              <a:defRPr sz="1400" i="1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1" dirty="0" smtClean="0">
                <a:solidFill>
                  <a:srgbClr val="3E4434"/>
                </a:solidFill>
                <a:latin typeface="Cambria" panose="02040503050406030204" pitchFamily="18" charset="0"/>
              </a:rPr>
              <a:t>ЗА ПОСТИГАНЕ НА СПЕЦИФИЧНИТЕ ЗА ПРСР 2014 – 2020 Г. ЦЕЛИ:</a:t>
            </a:r>
          </a:p>
          <a:p>
            <a:pPr>
              <a:lnSpc>
                <a:spcPct val="100000"/>
              </a:lnSpc>
              <a:spcBef>
                <a:spcPts val="400"/>
              </a:spcBef>
            </a:pPr>
            <a:r>
              <a:rPr lang="ru-RU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развитие </a:t>
            </a:r>
            <a:r>
              <a:rPr lang="ru-RU" sz="1800" dirty="0">
                <a:solidFill>
                  <a:srgbClr val="3E4434"/>
                </a:solidFill>
                <a:latin typeface="Cambria" panose="02040503050406030204" pitchFamily="18" charset="0"/>
              </a:rPr>
              <a:t>и стимулиране на предприемачество и устойчив бизнес</a:t>
            </a:r>
            <a:r>
              <a:rPr lang="ru-RU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;</a:t>
            </a:r>
          </a:p>
          <a:p>
            <a:pPr>
              <a:lnSpc>
                <a:spcPct val="100000"/>
              </a:lnSpc>
              <a:spcBef>
                <a:spcPts val="400"/>
              </a:spcBef>
            </a:pPr>
            <a:r>
              <a:rPr lang="ru-RU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развитие </a:t>
            </a:r>
            <a:r>
              <a:rPr lang="ru-RU" sz="1800" dirty="0">
                <a:solidFill>
                  <a:srgbClr val="3E4434"/>
                </a:solidFill>
                <a:latin typeface="Cambria" panose="02040503050406030204" pitchFamily="18" charset="0"/>
              </a:rPr>
              <a:t>на динамична жизнена среда и подобряване качеството на живот чрез развитие на хоризонтални и междусекторни партньорства и взаимодействие за инициативи от общ </a:t>
            </a:r>
            <a:r>
              <a:rPr lang="ru-RU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интерес;</a:t>
            </a:r>
          </a:p>
          <a:p>
            <a:pPr>
              <a:lnSpc>
                <a:spcPct val="100000"/>
              </a:lnSpc>
              <a:spcBef>
                <a:spcPts val="400"/>
              </a:spcBef>
            </a:pPr>
            <a:r>
              <a:rPr lang="ru-RU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развитие </a:t>
            </a:r>
            <a:r>
              <a:rPr lang="ru-RU" sz="1800" dirty="0">
                <a:solidFill>
                  <a:srgbClr val="3E4434"/>
                </a:solidFill>
                <a:latin typeface="Cambria" panose="02040503050406030204" pitchFamily="18" charset="0"/>
              </a:rPr>
              <a:t>на практики и модели за добро управление и участие на заинтересованите страни в развитието на територията като основа за териториално развитие;</a:t>
            </a:r>
          </a:p>
          <a:p>
            <a:pPr>
              <a:lnSpc>
                <a:spcPct val="100000"/>
              </a:lnSpc>
              <a:spcBef>
                <a:spcPts val="400"/>
              </a:spcBef>
            </a:pPr>
            <a:r>
              <a:rPr lang="ru-RU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развитие </a:t>
            </a:r>
            <a:r>
              <a:rPr lang="ru-RU" sz="1800" dirty="0">
                <a:solidFill>
                  <a:srgbClr val="3E4434"/>
                </a:solidFill>
                <a:latin typeface="Cambria" panose="02040503050406030204" pitchFamily="18" charset="0"/>
              </a:rPr>
              <a:t>на териториална идентичност, маркетинг и марки на база на специфичния териториален потенциал и продукти от местен </a:t>
            </a:r>
            <a:r>
              <a:rPr lang="ru-RU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характер</a:t>
            </a:r>
          </a:p>
          <a:p>
            <a:pPr marL="0" indent="0">
              <a:lnSpc>
                <a:spcPct val="100000"/>
              </a:lnSpc>
              <a:spcBef>
                <a:spcPts val="400"/>
              </a:spcBef>
              <a:buNone/>
            </a:pPr>
            <a:endParaRPr lang="ru-RU" sz="1600" dirty="0" smtClean="0">
              <a:solidFill>
                <a:srgbClr val="FF0000"/>
              </a:solidFill>
              <a:latin typeface="Cambria" panose="020405030504060302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b="1" dirty="0" smtClean="0">
                <a:solidFill>
                  <a:srgbClr val="C00000"/>
                </a:solidFill>
                <a:latin typeface="Cambria" panose="02040503050406030204" pitchFamily="18" charset="0"/>
              </a:rPr>
              <a:t>СВОМР </a:t>
            </a:r>
            <a:r>
              <a:rPr lang="ru-RU" b="1" dirty="0">
                <a:solidFill>
                  <a:srgbClr val="C00000"/>
                </a:solidFill>
                <a:latin typeface="Cambria" panose="02040503050406030204" pitchFamily="18" charset="0"/>
              </a:rPr>
              <a:t>на МИГ “Бяла Слатина” ще прилага </a:t>
            </a:r>
            <a:r>
              <a:rPr lang="ru-RU" b="1" dirty="0" smtClean="0">
                <a:solidFill>
                  <a:srgbClr val="C00000"/>
                </a:solidFill>
                <a:latin typeface="Cambria" panose="02040503050406030204" pitchFamily="18" charset="0"/>
              </a:rPr>
              <a:t>следните, представени по-нататък мерки: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8793119" y="68993"/>
            <a:ext cx="3308264" cy="710303"/>
            <a:chOff x="8793119" y="27803"/>
            <a:chExt cx="3308264" cy="710303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93119" y="27803"/>
              <a:ext cx="3308264" cy="443435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8801357" y="452515"/>
              <a:ext cx="3300026" cy="28559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bg-BG" sz="600" b="1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Програма за развитие на селските райони. Европейски земеделски фонд за развитие на селските райони – Европа инвестира в селските райони</a:t>
              </a:r>
              <a:endParaRPr lang="bg-BG" sz="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3695427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1" y="922633"/>
            <a:ext cx="10725194" cy="43661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b="1" dirty="0" smtClean="0">
                <a:solidFill>
                  <a:srgbClr val="C00000"/>
                </a:solidFill>
                <a:latin typeface="Cambria" panose="02040503050406030204" pitchFamily="18" charset="0"/>
              </a:rPr>
              <a:t>ПОДМЯРКА </a:t>
            </a:r>
            <a:r>
              <a:rPr lang="ru-RU" b="1" dirty="0">
                <a:solidFill>
                  <a:srgbClr val="C00000"/>
                </a:solidFill>
                <a:latin typeface="Cambria" panose="02040503050406030204" pitchFamily="18" charset="0"/>
              </a:rPr>
              <a:t>1.1. </a:t>
            </a:r>
            <a:r>
              <a:rPr lang="ru-RU" b="1" dirty="0">
                <a:solidFill>
                  <a:srgbClr val="3E4434"/>
                </a:solidFill>
                <a:latin typeface="Cambria" panose="02040503050406030204" pitchFamily="18" charset="0"/>
              </a:rPr>
              <a:t>ПРОФЕСИОНАЛНО ОБУЧЕНИЕ И ПРИДОБИВАНЕ НА </a:t>
            </a:r>
            <a:r>
              <a:rPr lang="ru-RU" b="1" dirty="0" smtClean="0">
                <a:solidFill>
                  <a:srgbClr val="3E4434"/>
                </a:solidFill>
                <a:latin typeface="Cambria" panose="02040503050406030204" pitchFamily="18" charset="0"/>
              </a:rPr>
              <a:t>УМЕНИЯ</a:t>
            </a:r>
            <a:endParaRPr lang="ru-RU" b="1" dirty="0">
              <a:solidFill>
                <a:srgbClr val="3E4434"/>
              </a:solidFill>
              <a:latin typeface="Cambria" panose="02040503050406030204" pitchFamily="18" charset="0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790831" y="1565189"/>
            <a:ext cx="9522941" cy="48726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3464" indent="-283464" algn="l" defTabSz="914400" rtl="0" eaLnBrk="1" latinLnBrk="0" hangingPunct="1">
              <a:lnSpc>
                <a:spcPct val="112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200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83464" algn="l" defTabSz="914400" rtl="0" eaLnBrk="1" latinLnBrk="0" hangingPunct="1">
              <a:lnSpc>
                <a:spcPct val="112000"/>
              </a:lnSpc>
              <a:spcBef>
                <a:spcPts val="900"/>
              </a:spcBef>
              <a:buFont typeface="Corbel" panose="020B0503020204020204" pitchFamily="34" charset="0"/>
              <a:buChar char="–"/>
              <a:defRPr sz="180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83464" algn="l" defTabSz="914400" rtl="0" eaLnBrk="1" latinLnBrk="0" hangingPunct="1">
              <a:lnSpc>
                <a:spcPct val="112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160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83464" algn="l" defTabSz="914400" rtl="0" eaLnBrk="1" latinLnBrk="0" hangingPunct="1">
              <a:lnSpc>
                <a:spcPct val="112000"/>
              </a:lnSpc>
              <a:spcBef>
                <a:spcPts val="900"/>
              </a:spcBef>
              <a:buFont typeface="Corbel" panose="020B0503020204020204" pitchFamily="34" charset="0"/>
              <a:buChar char="–"/>
              <a:defRPr sz="140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83464" algn="l" defTabSz="914400" rtl="0" eaLnBrk="1" latinLnBrk="0" hangingPunct="1">
              <a:lnSpc>
                <a:spcPct val="112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1400" i="1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83464" algn="l" defTabSz="914400" rtl="0" eaLnBrk="1" latinLnBrk="0" hangingPunct="1">
              <a:lnSpc>
                <a:spcPct val="112000"/>
              </a:lnSpc>
              <a:spcBef>
                <a:spcPts val="130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83464" algn="l" defTabSz="914400" rtl="0" eaLnBrk="1" latinLnBrk="0" hangingPunct="1">
              <a:lnSpc>
                <a:spcPct val="112000"/>
              </a:lnSpc>
              <a:spcBef>
                <a:spcPts val="1300"/>
              </a:spcBef>
              <a:buFont typeface="Arial" panose="020B0604020202020204" pitchFamily="34" charset="0"/>
              <a:buChar char="•"/>
              <a:defRPr sz="1400" i="1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83464" algn="l" defTabSz="914400" rtl="0" eaLnBrk="1" latinLnBrk="0" hangingPunct="1">
              <a:lnSpc>
                <a:spcPct val="112000"/>
              </a:lnSpc>
              <a:spcBef>
                <a:spcPts val="130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83464" algn="l" defTabSz="914400" rtl="0" eaLnBrk="1" latinLnBrk="0" hangingPunct="1">
              <a:lnSpc>
                <a:spcPct val="112000"/>
              </a:lnSpc>
              <a:spcBef>
                <a:spcPts val="1300"/>
              </a:spcBef>
              <a:buFont typeface="Arial" panose="020B0604020202020204" pitchFamily="34" charset="0"/>
              <a:buChar char="•"/>
              <a:defRPr sz="1400" i="1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800" dirty="0" smtClean="0">
                <a:solidFill>
                  <a:srgbClr val="C00000"/>
                </a:solidFill>
                <a:latin typeface="Cambria" panose="02040503050406030204" pitchFamily="18" charset="0"/>
              </a:rPr>
              <a:t>ЦЕЛИ: </a:t>
            </a:r>
            <a:r>
              <a:rPr lang="ru-RU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Развитие на базата от знания в селските райони. Улесняване на навлизането на земеделски стопани с подходяща квалификация в селскостопанския сектор, и по-специално приемствеността между поколенията</a:t>
            </a:r>
          </a:p>
          <a:p>
            <a:r>
              <a:rPr lang="ru-RU" sz="1800" dirty="0" smtClean="0">
                <a:solidFill>
                  <a:srgbClr val="C00000"/>
                </a:solidFill>
                <a:latin typeface="Cambria" panose="02040503050406030204" pitchFamily="18" charset="0"/>
              </a:rPr>
              <a:t>ДОПУСТИМИ ДЕЙНОСТИ: </a:t>
            </a:r>
            <a:r>
              <a:rPr lang="ru-RU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По подмярката се подпомага организирането и провеждането на курсове за обучение и семинари в областта на селското  и горското стопанство. </a:t>
            </a:r>
          </a:p>
          <a:p>
            <a:r>
              <a:rPr lang="ru-RU" sz="1800" dirty="0" smtClean="0">
                <a:solidFill>
                  <a:srgbClr val="C00000"/>
                </a:solidFill>
                <a:latin typeface="Cambria" panose="02040503050406030204" pitchFamily="18" charset="0"/>
              </a:rPr>
              <a:t>ФИНАНСОВИ ПАРАМЕТРИ: </a:t>
            </a:r>
            <a:r>
              <a:rPr lang="ru-RU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  <a:t/>
            </a:r>
            <a:br>
              <a:rPr lang="ru-RU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</a:br>
            <a:r>
              <a:rPr lang="ru-RU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Минимумът на общите допустими разходи е 5 000 лева </a:t>
            </a:r>
            <a:br>
              <a:rPr lang="ru-RU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</a:br>
            <a:r>
              <a:rPr lang="ru-RU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Максимумът на общите допустими разходи е 20 000 лева </a:t>
            </a:r>
            <a:br>
              <a:rPr lang="ru-RU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</a:br>
            <a:r>
              <a:rPr lang="ru-RU" sz="1800" b="1" dirty="0" smtClean="0">
                <a:solidFill>
                  <a:srgbClr val="3E4434"/>
                </a:solidFill>
                <a:latin typeface="Cambria" panose="02040503050406030204" pitchFamily="18" charset="0"/>
              </a:rPr>
              <a:t>Финансовата помощ по тази мярка  е в размер на  20 000 лева </a:t>
            </a:r>
            <a:br>
              <a:rPr lang="ru-RU" sz="1800" b="1" dirty="0" smtClean="0">
                <a:solidFill>
                  <a:srgbClr val="3E4434"/>
                </a:solidFill>
                <a:latin typeface="Cambria" panose="02040503050406030204" pitchFamily="18" charset="0"/>
              </a:rPr>
            </a:br>
            <a:r>
              <a:rPr lang="ru-RU" sz="1800" b="1" dirty="0" smtClean="0">
                <a:solidFill>
                  <a:srgbClr val="3E4434"/>
                </a:solidFill>
                <a:latin typeface="Cambria" panose="02040503050406030204" pitchFamily="18" charset="0"/>
              </a:rPr>
              <a:t>Максималният интензитет на помощта - 100%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8793119" y="68993"/>
            <a:ext cx="3308264" cy="710303"/>
            <a:chOff x="8793119" y="27803"/>
            <a:chExt cx="3308264" cy="710303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93119" y="27803"/>
              <a:ext cx="3308264" cy="443435"/>
            </a:xfrm>
            <a:prstGeom prst="rect">
              <a:avLst/>
            </a:prstGeom>
          </p:spPr>
        </p:pic>
        <p:sp>
          <p:nvSpPr>
            <p:cNvPr id="8" name="Rectangle 7"/>
            <p:cNvSpPr/>
            <p:nvPr/>
          </p:nvSpPr>
          <p:spPr>
            <a:xfrm>
              <a:off x="8801357" y="452515"/>
              <a:ext cx="3300026" cy="28559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bg-BG" sz="600" b="1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Програма за развитие на селските райони. Европейски земеделски фонд за развитие на селските райони – Европа инвестира в селските райони</a:t>
              </a:r>
              <a:endParaRPr lang="bg-BG" sz="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1512986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1" y="922633"/>
            <a:ext cx="10725194" cy="43661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b="1" dirty="0" smtClean="0">
                <a:solidFill>
                  <a:srgbClr val="C00000"/>
                </a:solidFill>
                <a:latin typeface="Cambria" panose="02040503050406030204" pitchFamily="18" charset="0"/>
              </a:rPr>
              <a:t>ПОДМЯРКА 1.2. </a:t>
            </a:r>
            <a:r>
              <a:rPr lang="ru-RU" b="1" dirty="0">
                <a:solidFill>
                  <a:srgbClr val="3E4434"/>
                </a:solidFill>
                <a:latin typeface="Cambria" panose="02040503050406030204" pitchFamily="18" charset="0"/>
              </a:rPr>
              <a:t>ДЕМОНСТРАЦИОННИ ДЕЙНОСТИ И ДЕЙСТВИЯ ПО </a:t>
            </a:r>
            <a:r>
              <a:rPr lang="ru-RU" b="1" dirty="0" smtClean="0">
                <a:solidFill>
                  <a:srgbClr val="3E4434"/>
                </a:solidFill>
                <a:latin typeface="Cambria" panose="02040503050406030204" pitchFamily="18" charset="0"/>
              </a:rPr>
              <a:t>ОСВЕДОМЯВАНЕ</a:t>
            </a:r>
            <a:endParaRPr lang="ru-RU" b="1" dirty="0">
              <a:solidFill>
                <a:srgbClr val="3E4434"/>
              </a:solidFill>
              <a:latin typeface="Cambria" panose="02040503050406030204" pitchFamily="18" charset="0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790831" y="1565189"/>
            <a:ext cx="9522941" cy="48726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3464" indent="-283464" algn="l" defTabSz="914400" rtl="0" eaLnBrk="1" latinLnBrk="0" hangingPunct="1">
              <a:lnSpc>
                <a:spcPct val="112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200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83464" algn="l" defTabSz="914400" rtl="0" eaLnBrk="1" latinLnBrk="0" hangingPunct="1">
              <a:lnSpc>
                <a:spcPct val="112000"/>
              </a:lnSpc>
              <a:spcBef>
                <a:spcPts val="900"/>
              </a:spcBef>
              <a:buFont typeface="Corbel" panose="020B0503020204020204" pitchFamily="34" charset="0"/>
              <a:buChar char="–"/>
              <a:defRPr sz="180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83464" algn="l" defTabSz="914400" rtl="0" eaLnBrk="1" latinLnBrk="0" hangingPunct="1">
              <a:lnSpc>
                <a:spcPct val="112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160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83464" algn="l" defTabSz="914400" rtl="0" eaLnBrk="1" latinLnBrk="0" hangingPunct="1">
              <a:lnSpc>
                <a:spcPct val="112000"/>
              </a:lnSpc>
              <a:spcBef>
                <a:spcPts val="900"/>
              </a:spcBef>
              <a:buFont typeface="Corbel" panose="020B0503020204020204" pitchFamily="34" charset="0"/>
              <a:buChar char="–"/>
              <a:defRPr sz="140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83464" algn="l" defTabSz="914400" rtl="0" eaLnBrk="1" latinLnBrk="0" hangingPunct="1">
              <a:lnSpc>
                <a:spcPct val="112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1400" i="1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83464" algn="l" defTabSz="914400" rtl="0" eaLnBrk="1" latinLnBrk="0" hangingPunct="1">
              <a:lnSpc>
                <a:spcPct val="112000"/>
              </a:lnSpc>
              <a:spcBef>
                <a:spcPts val="130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83464" algn="l" defTabSz="914400" rtl="0" eaLnBrk="1" latinLnBrk="0" hangingPunct="1">
              <a:lnSpc>
                <a:spcPct val="112000"/>
              </a:lnSpc>
              <a:spcBef>
                <a:spcPts val="1300"/>
              </a:spcBef>
              <a:buFont typeface="Arial" panose="020B0604020202020204" pitchFamily="34" charset="0"/>
              <a:buChar char="•"/>
              <a:defRPr sz="1400" i="1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83464" algn="l" defTabSz="914400" rtl="0" eaLnBrk="1" latinLnBrk="0" hangingPunct="1">
              <a:lnSpc>
                <a:spcPct val="112000"/>
              </a:lnSpc>
              <a:spcBef>
                <a:spcPts val="130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83464" algn="l" defTabSz="914400" rtl="0" eaLnBrk="1" latinLnBrk="0" hangingPunct="1">
              <a:lnSpc>
                <a:spcPct val="112000"/>
              </a:lnSpc>
              <a:spcBef>
                <a:spcPts val="1300"/>
              </a:spcBef>
              <a:buFont typeface="Arial" panose="020B0604020202020204" pitchFamily="34" charset="0"/>
              <a:buChar char="•"/>
              <a:defRPr sz="1400" i="1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800" dirty="0" smtClean="0">
                <a:solidFill>
                  <a:srgbClr val="C00000"/>
                </a:solidFill>
                <a:latin typeface="Cambria" panose="02040503050406030204" pitchFamily="18" charset="0"/>
              </a:rPr>
              <a:t>ЦЕЛИ: </a:t>
            </a:r>
            <a:r>
              <a:rPr lang="ru-RU" sz="1800" dirty="0">
                <a:solidFill>
                  <a:srgbClr val="3E4434"/>
                </a:solidFill>
                <a:latin typeface="Cambria" panose="02040503050406030204" pitchFamily="18" charset="0"/>
              </a:rPr>
              <a:t>Придобиване на информация и запознаване в реални практически условия с представяне на технологии и специализирана техника за извършване на различни земеделски дейности</a:t>
            </a:r>
            <a:endParaRPr lang="ru-RU" sz="1800" dirty="0" smtClean="0">
              <a:solidFill>
                <a:srgbClr val="3E4434"/>
              </a:solidFill>
              <a:latin typeface="Cambria" panose="02040503050406030204" pitchFamily="18" charset="0"/>
            </a:endParaRPr>
          </a:p>
          <a:p>
            <a:r>
              <a:rPr lang="ru-RU" sz="1800" dirty="0" smtClean="0">
                <a:solidFill>
                  <a:srgbClr val="C00000"/>
                </a:solidFill>
                <a:latin typeface="Cambria" panose="02040503050406030204" pitchFamily="18" charset="0"/>
              </a:rPr>
              <a:t>ДОПУСТИМИ ДЕЙНОСТИ: </a:t>
            </a:r>
            <a:r>
              <a:rPr lang="ru-RU" sz="1800" dirty="0">
                <a:solidFill>
                  <a:srgbClr val="3E4434"/>
                </a:solidFill>
                <a:latin typeface="Cambria" panose="02040503050406030204" pitchFamily="18" charset="0"/>
              </a:rPr>
              <a:t>Организирането и провеждането на демонстрационни дейности в областта на селското стопанство и горското стопанство. </a:t>
            </a:r>
            <a:endParaRPr lang="ru-RU" sz="1800" dirty="0" smtClean="0">
              <a:solidFill>
                <a:srgbClr val="3E4434"/>
              </a:solidFill>
              <a:latin typeface="Cambria" panose="02040503050406030204" pitchFamily="18" charset="0"/>
            </a:endParaRPr>
          </a:p>
          <a:p>
            <a:r>
              <a:rPr lang="ru-RU" sz="1800" dirty="0" smtClean="0">
                <a:solidFill>
                  <a:srgbClr val="C00000"/>
                </a:solidFill>
                <a:latin typeface="Cambria" panose="02040503050406030204" pitchFamily="18" charset="0"/>
              </a:rPr>
              <a:t>ФИНАНСОВИ ПАРАМЕТРИ: </a:t>
            </a:r>
            <a:r>
              <a:rPr lang="ru-RU" sz="1800" dirty="0">
                <a:solidFill>
                  <a:srgbClr val="3E4434"/>
                </a:solidFill>
                <a:latin typeface="Cambria" panose="02040503050406030204" pitchFamily="18" charset="0"/>
              </a:rPr>
              <a:t/>
            </a:r>
            <a:br>
              <a:rPr lang="ru-RU" sz="1800" dirty="0">
                <a:solidFill>
                  <a:srgbClr val="3E4434"/>
                </a:solidFill>
                <a:latin typeface="Cambria" panose="02040503050406030204" pitchFamily="18" charset="0"/>
              </a:rPr>
            </a:br>
            <a:r>
              <a:rPr lang="ru-RU" sz="1800" dirty="0">
                <a:solidFill>
                  <a:srgbClr val="3E4434"/>
                </a:solidFill>
                <a:latin typeface="Cambria" panose="02040503050406030204" pitchFamily="18" charset="0"/>
              </a:rPr>
              <a:t>Минимумът на общите допустими разходи е 3 500 </a:t>
            </a:r>
            <a:r>
              <a:rPr lang="ru-RU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лева </a:t>
            </a:r>
            <a:br>
              <a:rPr lang="ru-RU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</a:br>
            <a:r>
              <a:rPr lang="ru-RU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Максимумът </a:t>
            </a:r>
            <a:r>
              <a:rPr lang="ru-RU" sz="1800" dirty="0">
                <a:solidFill>
                  <a:srgbClr val="3E4434"/>
                </a:solidFill>
                <a:latin typeface="Cambria" panose="02040503050406030204" pitchFamily="18" charset="0"/>
              </a:rPr>
              <a:t>на общите допустими разходи е 20 000 </a:t>
            </a:r>
            <a:r>
              <a:rPr lang="ru-RU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лева </a:t>
            </a:r>
            <a:br>
              <a:rPr lang="ru-RU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</a:br>
            <a:r>
              <a:rPr lang="ru-RU" sz="1800" b="1" dirty="0" smtClean="0">
                <a:solidFill>
                  <a:srgbClr val="3E4434"/>
                </a:solidFill>
                <a:latin typeface="Cambria" panose="02040503050406030204" pitchFamily="18" charset="0"/>
              </a:rPr>
              <a:t>Финансовата </a:t>
            </a:r>
            <a:r>
              <a:rPr lang="ru-RU" sz="1800" b="1" dirty="0">
                <a:solidFill>
                  <a:srgbClr val="3E4434"/>
                </a:solidFill>
                <a:latin typeface="Cambria" panose="02040503050406030204" pitchFamily="18" charset="0"/>
              </a:rPr>
              <a:t>помощ по тази мярка  е в размер на  20 000 </a:t>
            </a:r>
            <a:r>
              <a:rPr lang="ru-RU" sz="1800" b="1" dirty="0" smtClean="0">
                <a:solidFill>
                  <a:srgbClr val="3E4434"/>
                </a:solidFill>
                <a:latin typeface="Cambria" panose="02040503050406030204" pitchFamily="18" charset="0"/>
              </a:rPr>
              <a:t>лева </a:t>
            </a:r>
            <a:br>
              <a:rPr lang="ru-RU" sz="1800" b="1" dirty="0" smtClean="0">
                <a:solidFill>
                  <a:srgbClr val="3E4434"/>
                </a:solidFill>
                <a:latin typeface="Cambria" panose="02040503050406030204" pitchFamily="18" charset="0"/>
              </a:rPr>
            </a:br>
            <a:r>
              <a:rPr lang="ru-RU" sz="1800" b="1" dirty="0" smtClean="0">
                <a:solidFill>
                  <a:srgbClr val="3E4434"/>
                </a:solidFill>
                <a:latin typeface="Cambria" panose="02040503050406030204" pitchFamily="18" charset="0"/>
              </a:rPr>
              <a:t>Максимален </a:t>
            </a:r>
            <a:r>
              <a:rPr lang="ru-RU" sz="1800" b="1" dirty="0">
                <a:solidFill>
                  <a:srgbClr val="3E4434"/>
                </a:solidFill>
                <a:latin typeface="Cambria" panose="02040503050406030204" pitchFamily="18" charset="0"/>
              </a:rPr>
              <a:t>интензитет на помощта - 100</a:t>
            </a:r>
            <a:r>
              <a:rPr lang="ru-RU" sz="1800" b="1" dirty="0" smtClean="0">
                <a:solidFill>
                  <a:srgbClr val="3E4434"/>
                </a:solidFill>
                <a:latin typeface="Cambria" panose="02040503050406030204" pitchFamily="18" charset="0"/>
              </a:rPr>
              <a:t>%</a:t>
            </a:r>
            <a:endParaRPr lang="ru-RU" sz="1800" b="1" dirty="0">
              <a:solidFill>
                <a:srgbClr val="3E4434"/>
              </a:solidFill>
              <a:latin typeface="Cambria" panose="02040503050406030204" pitchFamily="18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8793119" y="68993"/>
            <a:ext cx="3308264" cy="710303"/>
            <a:chOff x="8793119" y="27803"/>
            <a:chExt cx="3308264" cy="710303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93119" y="27803"/>
              <a:ext cx="3308264" cy="443435"/>
            </a:xfrm>
            <a:prstGeom prst="rect">
              <a:avLst/>
            </a:prstGeom>
          </p:spPr>
        </p:pic>
        <p:sp>
          <p:nvSpPr>
            <p:cNvPr id="8" name="Rectangle 7"/>
            <p:cNvSpPr/>
            <p:nvPr/>
          </p:nvSpPr>
          <p:spPr>
            <a:xfrm>
              <a:off x="8801357" y="452515"/>
              <a:ext cx="3300026" cy="28559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bg-BG" sz="600" b="1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Програма за развитие на селските райони. Европейски земеделски фонд за развитие на селските райони – Европа инвестира в селските райони</a:t>
              </a:r>
              <a:endParaRPr lang="bg-BG" sz="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1326889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1" y="922633"/>
            <a:ext cx="10725194" cy="43661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b="1" dirty="0" smtClean="0">
                <a:solidFill>
                  <a:srgbClr val="C00000"/>
                </a:solidFill>
                <a:latin typeface="Cambria" panose="02040503050406030204" pitchFamily="18" charset="0"/>
              </a:rPr>
              <a:t>ПОДМЯРКА 1.3. </a:t>
            </a:r>
            <a:r>
              <a:rPr lang="ru-RU" b="1" dirty="0">
                <a:solidFill>
                  <a:srgbClr val="3E4434"/>
                </a:solidFill>
                <a:latin typeface="Cambria" panose="02040503050406030204" pitchFamily="18" charset="0"/>
              </a:rPr>
              <a:t>КРАТКОСРОЧЕН ОБМЕН НА ОПИТ И ПОСЕЩЕНИЯ В ЗЕМЕДЕЛСКИ И ГОРСКИ СТОПАНСТВА 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790831" y="1693379"/>
            <a:ext cx="10310156" cy="446814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3464" indent="-283464" algn="l" defTabSz="914400" rtl="0" eaLnBrk="1" latinLnBrk="0" hangingPunct="1">
              <a:lnSpc>
                <a:spcPct val="112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200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83464" algn="l" defTabSz="914400" rtl="0" eaLnBrk="1" latinLnBrk="0" hangingPunct="1">
              <a:lnSpc>
                <a:spcPct val="112000"/>
              </a:lnSpc>
              <a:spcBef>
                <a:spcPts val="900"/>
              </a:spcBef>
              <a:buFont typeface="Corbel" panose="020B0503020204020204" pitchFamily="34" charset="0"/>
              <a:buChar char="–"/>
              <a:defRPr sz="180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83464" algn="l" defTabSz="914400" rtl="0" eaLnBrk="1" latinLnBrk="0" hangingPunct="1">
              <a:lnSpc>
                <a:spcPct val="112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160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83464" algn="l" defTabSz="914400" rtl="0" eaLnBrk="1" latinLnBrk="0" hangingPunct="1">
              <a:lnSpc>
                <a:spcPct val="112000"/>
              </a:lnSpc>
              <a:spcBef>
                <a:spcPts val="900"/>
              </a:spcBef>
              <a:buFont typeface="Corbel" panose="020B0503020204020204" pitchFamily="34" charset="0"/>
              <a:buChar char="–"/>
              <a:defRPr sz="140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83464" algn="l" defTabSz="914400" rtl="0" eaLnBrk="1" latinLnBrk="0" hangingPunct="1">
              <a:lnSpc>
                <a:spcPct val="112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1400" i="1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83464" algn="l" defTabSz="914400" rtl="0" eaLnBrk="1" latinLnBrk="0" hangingPunct="1">
              <a:lnSpc>
                <a:spcPct val="112000"/>
              </a:lnSpc>
              <a:spcBef>
                <a:spcPts val="130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83464" algn="l" defTabSz="914400" rtl="0" eaLnBrk="1" latinLnBrk="0" hangingPunct="1">
              <a:lnSpc>
                <a:spcPct val="112000"/>
              </a:lnSpc>
              <a:spcBef>
                <a:spcPts val="1300"/>
              </a:spcBef>
              <a:buFont typeface="Arial" panose="020B0604020202020204" pitchFamily="34" charset="0"/>
              <a:buChar char="•"/>
              <a:defRPr sz="1400" i="1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83464" algn="l" defTabSz="914400" rtl="0" eaLnBrk="1" latinLnBrk="0" hangingPunct="1">
              <a:lnSpc>
                <a:spcPct val="112000"/>
              </a:lnSpc>
              <a:spcBef>
                <a:spcPts val="130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83464" algn="l" defTabSz="914400" rtl="0" eaLnBrk="1" latinLnBrk="0" hangingPunct="1">
              <a:lnSpc>
                <a:spcPct val="112000"/>
              </a:lnSpc>
              <a:spcBef>
                <a:spcPts val="1300"/>
              </a:spcBef>
              <a:buFont typeface="Arial" panose="020B0604020202020204" pitchFamily="34" charset="0"/>
              <a:buChar char="•"/>
              <a:defRPr sz="1400" i="1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800" dirty="0" smtClean="0">
                <a:solidFill>
                  <a:srgbClr val="C00000"/>
                </a:solidFill>
                <a:latin typeface="Cambria" panose="02040503050406030204" pitchFamily="18" charset="0"/>
              </a:rPr>
              <a:t>ЦЕЛИ: </a:t>
            </a:r>
            <a:r>
              <a:rPr lang="ru-RU" sz="1800" dirty="0">
                <a:solidFill>
                  <a:srgbClr val="3E4434"/>
                </a:solidFill>
                <a:latin typeface="Cambria" panose="02040503050406030204" pitchFamily="18" charset="0"/>
              </a:rPr>
              <a:t>Запознаване с конкретен проблем или начин на изпълнение на дадена работа и обмяна на опит между участниците в областта</a:t>
            </a:r>
          </a:p>
          <a:p>
            <a:r>
              <a:rPr lang="ru-RU" sz="1800" dirty="0" smtClean="0">
                <a:solidFill>
                  <a:srgbClr val="C00000"/>
                </a:solidFill>
                <a:latin typeface="Cambria" panose="02040503050406030204" pitchFamily="18" charset="0"/>
              </a:rPr>
              <a:t>ДОПУСТИМИ ДЕЙНОСТИ: </a:t>
            </a:r>
            <a:r>
              <a:rPr lang="ru-RU" sz="1800" dirty="0">
                <a:solidFill>
                  <a:srgbClr val="3E4434"/>
                </a:solidFill>
                <a:latin typeface="Cambria" panose="02040503050406030204" pitchFamily="18" charset="0"/>
              </a:rPr>
              <a:t>Организирането и провеждането на посещения на земеделски и горски стопанства. Схемите за краткосрочен обмен на опит и посещения са дейности по организиране на групи от земеделски стопани или собственици на гори и провеждане на посещения на земеделски или горски стопанства с цел запознаване с конкретен проблем или начин на изпълнение на дадена работа или организация на работата и обмяна на опит между участниците.</a:t>
            </a:r>
          </a:p>
          <a:p>
            <a:r>
              <a:rPr lang="ru-RU" sz="1800" dirty="0" smtClean="0">
                <a:solidFill>
                  <a:srgbClr val="C00000"/>
                </a:solidFill>
                <a:latin typeface="Cambria" panose="02040503050406030204" pitchFamily="18" charset="0"/>
              </a:rPr>
              <a:t>ФИНАНСОВИ ПАРАМЕТРИ: </a:t>
            </a:r>
            <a:r>
              <a:rPr lang="ru-RU" sz="1800" dirty="0">
                <a:solidFill>
                  <a:srgbClr val="3E4434"/>
                </a:solidFill>
                <a:latin typeface="Cambria" panose="02040503050406030204" pitchFamily="18" charset="0"/>
              </a:rPr>
              <a:t/>
            </a:r>
            <a:br>
              <a:rPr lang="ru-RU" sz="1800" dirty="0">
                <a:solidFill>
                  <a:srgbClr val="3E4434"/>
                </a:solidFill>
                <a:latin typeface="Cambria" panose="02040503050406030204" pitchFamily="18" charset="0"/>
              </a:rPr>
            </a:br>
            <a:r>
              <a:rPr lang="ru-RU" sz="1800" dirty="0">
                <a:solidFill>
                  <a:srgbClr val="3E4434"/>
                </a:solidFill>
                <a:latin typeface="Cambria" panose="02040503050406030204" pitchFamily="18" charset="0"/>
              </a:rPr>
              <a:t>Минимумът на общите допустими разходи е 5 000 </a:t>
            </a:r>
            <a:r>
              <a:rPr lang="ru-RU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лева</a:t>
            </a:r>
            <a:br>
              <a:rPr lang="ru-RU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</a:br>
            <a:r>
              <a:rPr lang="ru-RU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Максимумът </a:t>
            </a:r>
            <a:r>
              <a:rPr lang="ru-RU" sz="1800" dirty="0">
                <a:solidFill>
                  <a:srgbClr val="3E4434"/>
                </a:solidFill>
                <a:latin typeface="Cambria" panose="02040503050406030204" pitchFamily="18" charset="0"/>
              </a:rPr>
              <a:t>на общите допустими разходи е 20 000 </a:t>
            </a:r>
            <a:r>
              <a:rPr lang="ru-RU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лева</a:t>
            </a:r>
            <a:br>
              <a:rPr lang="ru-RU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</a:br>
            <a:r>
              <a:rPr lang="ru-RU" sz="1800" b="1" dirty="0" smtClean="0">
                <a:solidFill>
                  <a:srgbClr val="3E4434"/>
                </a:solidFill>
                <a:latin typeface="Cambria" panose="02040503050406030204" pitchFamily="18" charset="0"/>
              </a:rPr>
              <a:t>Финансовата </a:t>
            </a:r>
            <a:r>
              <a:rPr lang="ru-RU" sz="1800" b="1" dirty="0">
                <a:solidFill>
                  <a:srgbClr val="3E4434"/>
                </a:solidFill>
                <a:latin typeface="Cambria" panose="02040503050406030204" pitchFamily="18" charset="0"/>
              </a:rPr>
              <a:t>помощ по тази мярка  е в размер на  20 000 </a:t>
            </a:r>
            <a:r>
              <a:rPr lang="ru-RU" sz="1800" b="1" dirty="0" smtClean="0">
                <a:solidFill>
                  <a:srgbClr val="3E4434"/>
                </a:solidFill>
                <a:latin typeface="Cambria" panose="02040503050406030204" pitchFamily="18" charset="0"/>
              </a:rPr>
              <a:t>лева </a:t>
            </a:r>
            <a:br>
              <a:rPr lang="ru-RU" sz="1800" b="1" dirty="0" smtClean="0">
                <a:solidFill>
                  <a:srgbClr val="3E4434"/>
                </a:solidFill>
                <a:latin typeface="Cambria" panose="02040503050406030204" pitchFamily="18" charset="0"/>
              </a:rPr>
            </a:br>
            <a:r>
              <a:rPr lang="ru-RU" sz="1800" b="1" dirty="0" smtClean="0">
                <a:solidFill>
                  <a:srgbClr val="3E4434"/>
                </a:solidFill>
                <a:latin typeface="Cambria" panose="02040503050406030204" pitchFamily="18" charset="0"/>
              </a:rPr>
              <a:t>Максималният </a:t>
            </a:r>
            <a:r>
              <a:rPr lang="ru-RU" sz="1800" b="1" dirty="0">
                <a:solidFill>
                  <a:srgbClr val="3E4434"/>
                </a:solidFill>
                <a:latin typeface="Cambria" panose="02040503050406030204" pitchFamily="18" charset="0"/>
              </a:rPr>
              <a:t>интензитет на помощта - 100</a:t>
            </a:r>
            <a:r>
              <a:rPr lang="ru-RU" sz="1800" b="1" dirty="0" smtClean="0">
                <a:solidFill>
                  <a:srgbClr val="3E4434"/>
                </a:solidFill>
                <a:latin typeface="Cambria" panose="02040503050406030204" pitchFamily="18" charset="0"/>
              </a:rPr>
              <a:t>%</a:t>
            </a:r>
            <a:endParaRPr lang="ru-RU" sz="1800" b="1" dirty="0">
              <a:solidFill>
                <a:srgbClr val="3E4434"/>
              </a:solidFill>
              <a:latin typeface="Cambria" panose="02040503050406030204" pitchFamily="18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8793119" y="68993"/>
            <a:ext cx="3308264" cy="710303"/>
            <a:chOff x="8793119" y="27803"/>
            <a:chExt cx="3308264" cy="710303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93119" y="27803"/>
              <a:ext cx="3308264" cy="443435"/>
            </a:xfrm>
            <a:prstGeom prst="rect">
              <a:avLst/>
            </a:prstGeom>
          </p:spPr>
        </p:pic>
        <p:sp>
          <p:nvSpPr>
            <p:cNvPr id="8" name="Rectangle 7"/>
            <p:cNvSpPr/>
            <p:nvPr/>
          </p:nvSpPr>
          <p:spPr>
            <a:xfrm>
              <a:off x="8801357" y="452515"/>
              <a:ext cx="3300026" cy="28559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bg-BG" sz="600" b="1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Програма за развитие на селските райони. Европейски земеделски фонд за развитие на селските райони – Европа инвестира в селските райони</a:t>
              </a:r>
              <a:endParaRPr lang="bg-BG" sz="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396330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1" y="922633"/>
            <a:ext cx="10725194" cy="43661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b="1" dirty="0" smtClean="0">
                <a:solidFill>
                  <a:srgbClr val="C00000"/>
                </a:solidFill>
                <a:latin typeface="Cambria" panose="02040503050406030204" pitchFamily="18" charset="0"/>
              </a:rPr>
              <a:t>ПОДМЯРКА 4.1. </a:t>
            </a:r>
            <a:r>
              <a:rPr lang="ru-RU" b="1" dirty="0">
                <a:solidFill>
                  <a:srgbClr val="3E4434"/>
                </a:solidFill>
                <a:latin typeface="Cambria" panose="02040503050406030204" pitchFamily="18" charset="0"/>
              </a:rPr>
              <a:t>ПОДКРЕПА ЗА ИНВЕСТИЦИИ В ЗЕМЕДЕЛСКИ СТОПАНСТВА 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790831" y="1693379"/>
            <a:ext cx="10310156" cy="446814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3464" indent="-283464" algn="l" defTabSz="914400" rtl="0" eaLnBrk="1" latinLnBrk="0" hangingPunct="1">
              <a:lnSpc>
                <a:spcPct val="112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200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83464" algn="l" defTabSz="914400" rtl="0" eaLnBrk="1" latinLnBrk="0" hangingPunct="1">
              <a:lnSpc>
                <a:spcPct val="112000"/>
              </a:lnSpc>
              <a:spcBef>
                <a:spcPts val="900"/>
              </a:spcBef>
              <a:buFont typeface="Corbel" panose="020B0503020204020204" pitchFamily="34" charset="0"/>
              <a:buChar char="–"/>
              <a:defRPr sz="180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83464" algn="l" defTabSz="914400" rtl="0" eaLnBrk="1" latinLnBrk="0" hangingPunct="1">
              <a:lnSpc>
                <a:spcPct val="112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160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83464" algn="l" defTabSz="914400" rtl="0" eaLnBrk="1" latinLnBrk="0" hangingPunct="1">
              <a:lnSpc>
                <a:spcPct val="112000"/>
              </a:lnSpc>
              <a:spcBef>
                <a:spcPts val="900"/>
              </a:spcBef>
              <a:buFont typeface="Corbel" panose="020B0503020204020204" pitchFamily="34" charset="0"/>
              <a:buChar char="–"/>
              <a:defRPr sz="140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83464" algn="l" defTabSz="914400" rtl="0" eaLnBrk="1" latinLnBrk="0" hangingPunct="1">
              <a:lnSpc>
                <a:spcPct val="112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1400" i="1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83464" algn="l" defTabSz="914400" rtl="0" eaLnBrk="1" latinLnBrk="0" hangingPunct="1">
              <a:lnSpc>
                <a:spcPct val="112000"/>
              </a:lnSpc>
              <a:spcBef>
                <a:spcPts val="130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83464" algn="l" defTabSz="914400" rtl="0" eaLnBrk="1" latinLnBrk="0" hangingPunct="1">
              <a:lnSpc>
                <a:spcPct val="112000"/>
              </a:lnSpc>
              <a:spcBef>
                <a:spcPts val="1300"/>
              </a:spcBef>
              <a:buFont typeface="Arial" panose="020B0604020202020204" pitchFamily="34" charset="0"/>
              <a:buChar char="•"/>
              <a:defRPr sz="1400" i="1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83464" algn="l" defTabSz="914400" rtl="0" eaLnBrk="1" latinLnBrk="0" hangingPunct="1">
              <a:lnSpc>
                <a:spcPct val="112000"/>
              </a:lnSpc>
              <a:spcBef>
                <a:spcPts val="130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83464" algn="l" defTabSz="914400" rtl="0" eaLnBrk="1" latinLnBrk="0" hangingPunct="1">
              <a:lnSpc>
                <a:spcPct val="112000"/>
              </a:lnSpc>
              <a:spcBef>
                <a:spcPts val="1300"/>
              </a:spcBef>
              <a:buFont typeface="Arial" panose="020B0604020202020204" pitchFamily="34" charset="0"/>
              <a:buChar char="•"/>
              <a:defRPr sz="1400" i="1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800" dirty="0" smtClean="0">
                <a:solidFill>
                  <a:srgbClr val="C00000"/>
                </a:solidFill>
                <a:latin typeface="Cambria" panose="02040503050406030204" pitchFamily="18" charset="0"/>
              </a:rPr>
              <a:t>ЦЕЛИ: </a:t>
            </a:r>
            <a:r>
              <a:rPr lang="ru-RU" sz="1800" dirty="0">
                <a:solidFill>
                  <a:srgbClr val="3E4434"/>
                </a:solidFill>
                <a:latin typeface="Cambria" panose="02040503050406030204" pitchFamily="18" charset="0"/>
              </a:rPr>
              <a:t>Подобряване ефективността на земеделските стопанства в конкурентни за територията отрасли </a:t>
            </a:r>
          </a:p>
          <a:p>
            <a:r>
              <a:rPr lang="ru-RU" sz="1800" dirty="0" smtClean="0">
                <a:solidFill>
                  <a:srgbClr val="C00000"/>
                </a:solidFill>
                <a:latin typeface="Cambria" panose="02040503050406030204" pitchFamily="18" charset="0"/>
              </a:rPr>
              <a:t>ДОПУСТИМИ ДЕЙНОСТИ: </a:t>
            </a:r>
            <a:r>
              <a:rPr lang="ru-RU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Водещи до подобряване </a:t>
            </a:r>
            <a:r>
              <a:rPr lang="ru-RU" sz="1800" dirty="0">
                <a:solidFill>
                  <a:srgbClr val="3E4434"/>
                </a:solidFill>
                <a:latin typeface="Cambria" panose="02040503050406030204" pitchFamily="18" charset="0"/>
              </a:rPr>
              <a:t>на цялостната дейност на земеделското стопанство чрез внедряване на нови продукти, процеси и технологии ; насърчаване на сътрудничеството с производителите и преработвателите на земеделски продукти; подобряване условията на труд,  подобряване качеството на произвежданите земеделски продукти; или  осигуряване на възможностите за производство на биологични земеделски продукти. .</a:t>
            </a:r>
          </a:p>
          <a:p>
            <a:r>
              <a:rPr lang="ru-RU" sz="1800" dirty="0" smtClean="0">
                <a:solidFill>
                  <a:srgbClr val="C00000"/>
                </a:solidFill>
                <a:latin typeface="Cambria" panose="02040503050406030204" pitchFamily="18" charset="0"/>
              </a:rPr>
              <a:t>ФИНАНСОВИ ПАРАМЕТРИ: </a:t>
            </a:r>
            <a:r>
              <a:rPr lang="ru-RU" sz="1800" dirty="0">
                <a:solidFill>
                  <a:srgbClr val="3E4434"/>
                </a:solidFill>
                <a:latin typeface="Cambria" panose="02040503050406030204" pitchFamily="18" charset="0"/>
              </a:rPr>
              <a:t/>
            </a:r>
            <a:br>
              <a:rPr lang="ru-RU" sz="1800" dirty="0">
                <a:solidFill>
                  <a:srgbClr val="3E4434"/>
                </a:solidFill>
                <a:latin typeface="Cambria" panose="02040503050406030204" pitchFamily="18" charset="0"/>
              </a:rPr>
            </a:br>
            <a:r>
              <a:rPr lang="ru-RU" sz="1800" dirty="0">
                <a:solidFill>
                  <a:srgbClr val="3E4434"/>
                </a:solidFill>
                <a:latin typeface="Cambria" panose="02040503050406030204" pitchFamily="18" charset="0"/>
              </a:rPr>
              <a:t>Минимален размер на общите допустими разходи за проект – </a:t>
            </a:r>
            <a:r>
              <a:rPr lang="ru-RU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15 000 лева</a:t>
            </a:r>
            <a:br>
              <a:rPr lang="ru-RU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</a:br>
            <a:r>
              <a:rPr lang="ru-RU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Максимален </a:t>
            </a:r>
            <a:r>
              <a:rPr lang="ru-RU" sz="1800" dirty="0">
                <a:solidFill>
                  <a:srgbClr val="3E4434"/>
                </a:solidFill>
                <a:latin typeface="Cambria" panose="02040503050406030204" pitchFamily="18" charset="0"/>
              </a:rPr>
              <a:t>размер на общите допустими разходи за проект – 120 000 лева </a:t>
            </a:r>
            <a:r>
              <a:rPr lang="ru-RU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  <a:t/>
            </a:r>
            <a:br>
              <a:rPr lang="ru-RU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</a:br>
            <a:r>
              <a:rPr lang="ru-RU" sz="1800" b="1" dirty="0" smtClean="0">
                <a:solidFill>
                  <a:srgbClr val="3E4434"/>
                </a:solidFill>
                <a:latin typeface="Cambria" panose="02040503050406030204" pitchFamily="18" charset="0"/>
              </a:rPr>
              <a:t>Финансовата </a:t>
            </a:r>
            <a:r>
              <a:rPr lang="ru-RU" sz="1800" b="1" dirty="0">
                <a:solidFill>
                  <a:srgbClr val="3E4434"/>
                </a:solidFill>
                <a:latin typeface="Cambria" panose="02040503050406030204" pitchFamily="18" charset="0"/>
              </a:rPr>
              <a:t>помощ по тази мярка  е в размер на  690 000 </a:t>
            </a:r>
            <a:r>
              <a:rPr lang="ru-RU" sz="1800" b="1" dirty="0" smtClean="0">
                <a:solidFill>
                  <a:srgbClr val="3E4434"/>
                </a:solidFill>
                <a:latin typeface="Cambria" panose="02040503050406030204" pitchFamily="18" charset="0"/>
              </a:rPr>
              <a:t>лева</a:t>
            </a:r>
            <a:r>
              <a:rPr lang="ru-RU" sz="1800" dirty="0">
                <a:solidFill>
                  <a:srgbClr val="3E4434"/>
                </a:solidFill>
                <a:latin typeface="Cambria" panose="02040503050406030204" pitchFamily="18" charset="0"/>
              </a:rPr>
              <a:t/>
            </a:r>
            <a:br>
              <a:rPr lang="ru-RU" sz="1800" dirty="0">
                <a:solidFill>
                  <a:srgbClr val="3E4434"/>
                </a:solidFill>
                <a:latin typeface="Cambria" panose="02040503050406030204" pitchFamily="18" charset="0"/>
              </a:rPr>
            </a:br>
            <a:r>
              <a:rPr lang="ru-RU" sz="1800" b="1" dirty="0" smtClean="0">
                <a:solidFill>
                  <a:srgbClr val="3E4434"/>
                </a:solidFill>
                <a:latin typeface="Cambria" panose="02040503050406030204" pitchFamily="18" charset="0"/>
              </a:rPr>
              <a:t>Максималният </a:t>
            </a:r>
            <a:r>
              <a:rPr lang="ru-RU" sz="1800" b="1" dirty="0">
                <a:solidFill>
                  <a:srgbClr val="3E4434"/>
                </a:solidFill>
                <a:latin typeface="Cambria" panose="02040503050406030204" pitchFamily="18" charset="0"/>
              </a:rPr>
              <a:t>интензитет на помощта - 50</a:t>
            </a:r>
            <a:r>
              <a:rPr lang="ru-RU" sz="1800" b="1" dirty="0" smtClean="0">
                <a:solidFill>
                  <a:srgbClr val="3E4434"/>
                </a:solidFill>
                <a:latin typeface="Cambria" panose="02040503050406030204" pitchFamily="18" charset="0"/>
              </a:rPr>
              <a:t>%</a:t>
            </a:r>
            <a:endParaRPr lang="ru-RU" sz="1800" b="1" dirty="0">
              <a:solidFill>
                <a:srgbClr val="3E4434"/>
              </a:solidFill>
              <a:latin typeface="Cambria" panose="02040503050406030204" pitchFamily="18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8793119" y="68993"/>
            <a:ext cx="3308264" cy="710303"/>
            <a:chOff x="8793119" y="27803"/>
            <a:chExt cx="3308264" cy="710303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93119" y="27803"/>
              <a:ext cx="3308264" cy="443435"/>
            </a:xfrm>
            <a:prstGeom prst="rect">
              <a:avLst/>
            </a:prstGeom>
          </p:spPr>
        </p:pic>
        <p:sp>
          <p:nvSpPr>
            <p:cNvPr id="8" name="Rectangle 7"/>
            <p:cNvSpPr/>
            <p:nvPr/>
          </p:nvSpPr>
          <p:spPr>
            <a:xfrm>
              <a:off x="8801357" y="452515"/>
              <a:ext cx="3300026" cy="28559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bg-BG" sz="600" b="1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Програма за развитие на селските райони. Европейски земеделски фонд за развитие на селските райони – Европа инвестира в селските райони</a:t>
              </a:r>
              <a:endParaRPr lang="bg-BG" sz="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1016912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1" y="922633"/>
            <a:ext cx="10725194" cy="43661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b="1" dirty="0" smtClean="0">
                <a:solidFill>
                  <a:srgbClr val="C00000"/>
                </a:solidFill>
                <a:latin typeface="Cambria" panose="02040503050406030204" pitchFamily="18" charset="0"/>
              </a:rPr>
              <a:t>ПОДМЯРКА 4.2. </a:t>
            </a:r>
            <a:r>
              <a:rPr lang="ru-RU" b="1" dirty="0">
                <a:solidFill>
                  <a:srgbClr val="3E4434"/>
                </a:solidFill>
                <a:latin typeface="Cambria" panose="02040503050406030204" pitchFamily="18" charset="0"/>
              </a:rPr>
              <a:t>ИНВЕСТИЦИИ В </a:t>
            </a:r>
            <a:r>
              <a:rPr lang="ru-RU" b="1" dirty="0" smtClean="0">
                <a:solidFill>
                  <a:srgbClr val="3E4434"/>
                </a:solidFill>
                <a:latin typeface="Cambria" panose="02040503050406030204" pitchFamily="18" charset="0"/>
              </a:rPr>
              <a:t>ПРЕРАБОТКА и МАРКЕТИНГ </a:t>
            </a:r>
            <a:r>
              <a:rPr lang="ru-RU" b="1" dirty="0">
                <a:solidFill>
                  <a:srgbClr val="3E4434"/>
                </a:solidFill>
                <a:latin typeface="Cambria" panose="02040503050406030204" pitchFamily="18" charset="0"/>
              </a:rPr>
              <a:t>НА СЕЛСКОСТОПАНСКИ ПРОДУКТИ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790831" y="1693379"/>
            <a:ext cx="10310156" cy="446814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3464" indent="-283464" algn="l" defTabSz="914400" rtl="0" eaLnBrk="1" latinLnBrk="0" hangingPunct="1">
              <a:lnSpc>
                <a:spcPct val="112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200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83464" algn="l" defTabSz="914400" rtl="0" eaLnBrk="1" latinLnBrk="0" hangingPunct="1">
              <a:lnSpc>
                <a:spcPct val="112000"/>
              </a:lnSpc>
              <a:spcBef>
                <a:spcPts val="900"/>
              </a:spcBef>
              <a:buFont typeface="Corbel" panose="020B0503020204020204" pitchFamily="34" charset="0"/>
              <a:buChar char="–"/>
              <a:defRPr sz="180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83464" algn="l" defTabSz="914400" rtl="0" eaLnBrk="1" latinLnBrk="0" hangingPunct="1">
              <a:lnSpc>
                <a:spcPct val="112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160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83464" algn="l" defTabSz="914400" rtl="0" eaLnBrk="1" latinLnBrk="0" hangingPunct="1">
              <a:lnSpc>
                <a:spcPct val="112000"/>
              </a:lnSpc>
              <a:spcBef>
                <a:spcPts val="900"/>
              </a:spcBef>
              <a:buFont typeface="Corbel" panose="020B0503020204020204" pitchFamily="34" charset="0"/>
              <a:buChar char="–"/>
              <a:defRPr sz="140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83464" algn="l" defTabSz="914400" rtl="0" eaLnBrk="1" latinLnBrk="0" hangingPunct="1">
              <a:lnSpc>
                <a:spcPct val="112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1400" i="1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83464" algn="l" defTabSz="914400" rtl="0" eaLnBrk="1" latinLnBrk="0" hangingPunct="1">
              <a:lnSpc>
                <a:spcPct val="112000"/>
              </a:lnSpc>
              <a:spcBef>
                <a:spcPts val="130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83464" algn="l" defTabSz="914400" rtl="0" eaLnBrk="1" latinLnBrk="0" hangingPunct="1">
              <a:lnSpc>
                <a:spcPct val="112000"/>
              </a:lnSpc>
              <a:spcBef>
                <a:spcPts val="1300"/>
              </a:spcBef>
              <a:buFont typeface="Arial" panose="020B0604020202020204" pitchFamily="34" charset="0"/>
              <a:buChar char="•"/>
              <a:defRPr sz="1400" i="1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83464" algn="l" defTabSz="914400" rtl="0" eaLnBrk="1" latinLnBrk="0" hangingPunct="1">
              <a:lnSpc>
                <a:spcPct val="112000"/>
              </a:lnSpc>
              <a:spcBef>
                <a:spcPts val="130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83464" algn="l" defTabSz="914400" rtl="0" eaLnBrk="1" latinLnBrk="0" hangingPunct="1">
              <a:lnSpc>
                <a:spcPct val="112000"/>
              </a:lnSpc>
              <a:spcBef>
                <a:spcPts val="1300"/>
              </a:spcBef>
              <a:buFont typeface="Arial" panose="020B0604020202020204" pitchFamily="34" charset="0"/>
              <a:buChar char="•"/>
              <a:defRPr sz="1400" i="1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800" dirty="0" smtClean="0">
                <a:solidFill>
                  <a:srgbClr val="C00000"/>
                </a:solidFill>
                <a:latin typeface="Cambria" panose="02040503050406030204" pitchFamily="18" charset="0"/>
              </a:rPr>
              <a:t>ЦЕЛИ: </a:t>
            </a:r>
            <a:r>
              <a:rPr lang="ru-RU" sz="1800" dirty="0">
                <a:solidFill>
                  <a:srgbClr val="3E4434"/>
                </a:solidFill>
                <a:latin typeface="Cambria" panose="02040503050406030204" pitchFamily="18" charset="0"/>
              </a:rPr>
              <a:t>Подобряване на цялостната дейност, икономическата ефективност и конкурентоспособността на предприятия от хранително-преработвателната промишленост</a:t>
            </a:r>
          </a:p>
          <a:p>
            <a:r>
              <a:rPr lang="ru-RU" sz="1800" dirty="0" smtClean="0">
                <a:solidFill>
                  <a:srgbClr val="C00000"/>
                </a:solidFill>
                <a:latin typeface="Cambria" panose="02040503050406030204" pitchFamily="18" charset="0"/>
              </a:rPr>
              <a:t>ДОПУСТИМИ ДЕЙНОСТИ: </a:t>
            </a:r>
            <a:r>
              <a:rPr lang="ru-RU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Само за </a:t>
            </a:r>
            <a:r>
              <a:rPr lang="ru-RU" sz="1800" dirty="0">
                <a:solidFill>
                  <a:srgbClr val="3E4434"/>
                </a:solidFill>
                <a:latin typeface="Cambria" panose="02040503050406030204" pitchFamily="18" charset="0"/>
              </a:rPr>
              <a:t>територията на МИГ и </a:t>
            </a:r>
            <a:r>
              <a:rPr lang="ru-RU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за </a:t>
            </a:r>
            <a:r>
              <a:rPr lang="ru-RU" sz="1800" dirty="0">
                <a:solidFill>
                  <a:srgbClr val="3E4434"/>
                </a:solidFill>
                <a:latin typeface="Cambria" panose="02040503050406030204" pitchFamily="18" charset="0"/>
              </a:rPr>
              <a:t>внедряване на нови и/или модернизиране на наличните мощности и подобряване на използването им, и/или  внедряване на нови продукти, процеси и технологии, и/или  намаляване на себестойността на произвежданата продукция, и/или   подобряване на сътрудничеството с производителите на суровини, и пр. . .</a:t>
            </a:r>
          </a:p>
          <a:p>
            <a:r>
              <a:rPr lang="ru-RU" sz="1800" dirty="0" smtClean="0">
                <a:solidFill>
                  <a:srgbClr val="C00000"/>
                </a:solidFill>
                <a:latin typeface="Cambria" panose="02040503050406030204" pitchFamily="18" charset="0"/>
              </a:rPr>
              <a:t>ФИНАНСОВИ ПАРАМЕТРИ: </a:t>
            </a:r>
            <a:r>
              <a:rPr lang="ru-RU" sz="1800" dirty="0">
                <a:solidFill>
                  <a:srgbClr val="3E4434"/>
                </a:solidFill>
                <a:latin typeface="Cambria" panose="02040503050406030204" pitchFamily="18" charset="0"/>
              </a:rPr>
              <a:t/>
            </a:r>
            <a:br>
              <a:rPr lang="ru-RU" sz="1800" dirty="0">
                <a:solidFill>
                  <a:srgbClr val="3E4434"/>
                </a:solidFill>
                <a:latin typeface="Cambria" panose="02040503050406030204" pitchFamily="18" charset="0"/>
              </a:rPr>
            </a:br>
            <a:r>
              <a:rPr lang="ru-RU" sz="1800" dirty="0">
                <a:solidFill>
                  <a:srgbClr val="3E4434"/>
                </a:solidFill>
                <a:latin typeface="Cambria" panose="02040503050406030204" pitchFamily="18" charset="0"/>
              </a:rPr>
              <a:t>Минимален размер на общите допустими разходи за проект – </a:t>
            </a:r>
            <a:r>
              <a:rPr lang="ru-RU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20 000 лева</a:t>
            </a:r>
            <a:br>
              <a:rPr lang="ru-RU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</a:br>
            <a:r>
              <a:rPr lang="ru-RU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Максимален </a:t>
            </a:r>
            <a:r>
              <a:rPr lang="ru-RU" sz="1800" dirty="0">
                <a:solidFill>
                  <a:srgbClr val="3E4434"/>
                </a:solidFill>
                <a:latin typeface="Cambria" panose="02040503050406030204" pitchFamily="18" charset="0"/>
              </a:rPr>
              <a:t>размер на общите допустими разходи за проект – 120 000 лева </a:t>
            </a:r>
            <a:r>
              <a:rPr lang="ru-RU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  <a:t/>
            </a:r>
            <a:br>
              <a:rPr lang="ru-RU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</a:br>
            <a:r>
              <a:rPr lang="ru-RU" sz="1800" b="1" dirty="0" smtClean="0">
                <a:solidFill>
                  <a:srgbClr val="3E4434"/>
                </a:solidFill>
                <a:latin typeface="Cambria" panose="02040503050406030204" pitchFamily="18" charset="0"/>
              </a:rPr>
              <a:t>Финансовата </a:t>
            </a:r>
            <a:r>
              <a:rPr lang="ru-RU" sz="1800" b="1" dirty="0">
                <a:solidFill>
                  <a:srgbClr val="3E4434"/>
                </a:solidFill>
                <a:latin typeface="Cambria" panose="02040503050406030204" pitchFamily="18" charset="0"/>
              </a:rPr>
              <a:t>помощ по тази мярка  е в размер на  233 745 лева</a:t>
            </a:r>
            <a:r>
              <a:rPr lang="ru-RU" sz="1800" dirty="0">
                <a:solidFill>
                  <a:srgbClr val="3E4434"/>
                </a:solidFill>
                <a:latin typeface="Cambria" panose="02040503050406030204" pitchFamily="18" charset="0"/>
              </a:rPr>
              <a:t/>
            </a:r>
            <a:br>
              <a:rPr lang="ru-RU" sz="1800" dirty="0">
                <a:solidFill>
                  <a:srgbClr val="3E4434"/>
                </a:solidFill>
                <a:latin typeface="Cambria" panose="02040503050406030204" pitchFamily="18" charset="0"/>
              </a:rPr>
            </a:br>
            <a:r>
              <a:rPr lang="ru-RU" sz="1800" b="1" dirty="0" smtClean="0">
                <a:solidFill>
                  <a:srgbClr val="3E4434"/>
                </a:solidFill>
                <a:latin typeface="Cambria" panose="02040503050406030204" pitchFamily="18" charset="0"/>
              </a:rPr>
              <a:t>Максималният </a:t>
            </a:r>
            <a:r>
              <a:rPr lang="ru-RU" sz="1800" b="1" dirty="0">
                <a:solidFill>
                  <a:srgbClr val="3E4434"/>
                </a:solidFill>
                <a:latin typeface="Cambria" panose="02040503050406030204" pitchFamily="18" charset="0"/>
              </a:rPr>
              <a:t>интензитет на помощта - 50</a:t>
            </a:r>
            <a:r>
              <a:rPr lang="ru-RU" sz="1800" b="1" dirty="0" smtClean="0">
                <a:solidFill>
                  <a:srgbClr val="3E4434"/>
                </a:solidFill>
                <a:latin typeface="Cambria" panose="02040503050406030204" pitchFamily="18" charset="0"/>
              </a:rPr>
              <a:t>%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8793119" y="68993"/>
            <a:ext cx="3308264" cy="710303"/>
            <a:chOff x="8793119" y="27803"/>
            <a:chExt cx="3308264" cy="710303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93119" y="27803"/>
              <a:ext cx="3308264" cy="443435"/>
            </a:xfrm>
            <a:prstGeom prst="rect">
              <a:avLst/>
            </a:prstGeom>
          </p:spPr>
        </p:pic>
        <p:sp>
          <p:nvSpPr>
            <p:cNvPr id="8" name="Rectangle 7"/>
            <p:cNvSpPr/>
            <p:nvPr/>
          </p:nvSpPr>
          <p:spPr>
            <a:xfrm>
              <a:off x="8801357" y="452515"/>
              <a:ext cx="3300026" cy="28559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bg-BG" sz="600" b="1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Програма за развитие на селските райони. Европейски земеделски фонд за развитие на селските райони – Европа инвестира в селските райони</a:t>
              </a:r>
              <a:endParaRPr lang="bg-BG" sz="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1399867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1" y="922633"/>
            <a:ext cx="10725194" cy="43661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b="1" dirty="0" smtClean="0">
                <a:solidFill>
                  <a:srgbClr val="C00000"/>
                </a:solidFill>
                <a:latin typeface="Cambria" panose="02040503050406030204" pitchFamily="18" charset="0"/>
              </a:rPr>
              <a:t>ПОДМЯРКА 6.4.1. </a:t>
            </a:r>
            <a:r>
              <a:rPr lang="ru-RU" b="1" dirty="0">
                <a:solidFill>
                  <a:srgbClr val="3E4434"/>
                </a:solidFill>
                <a:latin typeface="Cambria" panose="02040503050406030204" pitchFamily="18" charset="0"/>
              </a:rPr>
              <a:t>ИНВЕСТИЦИИ В ПОДКРЕПА НА НЕЗЕМЕДЕЛСКИ ДЕЙНОСТИ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790831" y="1693379"/>
            <a:ext cx="10310156" cy="446814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3464" indent="-283464" algn="l" defTabSz="914400" rtl="0" eaLnBrk="1" latinLnBrk="0" hangingPunct="1">
              <a:lnSpc>
                <a:spcPct val="112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200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83464" algn="l" defTabSz="914400" rtl="0" eaLnBrk="1" latinLnBrk="0" hangingPunct="1">
              <a:lnSpc>
                <a:spcPct val="112000"/>
              </a:lnSpc>
              <a:spcBef>
                <a:spcPts val="900"/>
              </a:spcBef>
              <a:buFont typeface="Corbel" panose="020B0503020204020204" pitchFamily="34" charset="0"/>
              <a:buChar char="–"/>
              <a:defRPr sz="180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83464" algn="l" defTabSz="914400" rtl="0" eaLnBrk="1" latinLnBrk="0" hangingPunct="1">
              <a:lnSpc>
                <a:spcPct val="112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160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83464" algn="l" defTabSz="914400" rtl="0" eaLnBrk="1" latinLnBrk="0" hangingPunct="1">
              <a:lnSpc>
                <a:spcPct val="112000"/>
              </a:lnSpc>
              <a:spcBef>
                <a:spcPts val="900"/>
              </a:spcBef>
              <a:buFont typeface="Corbel" panose="020B0503020204020204" pitchFamily="34" charset="0"/>
              <a:buChar char="–"/>
              <a:defRPr sz="140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83464" algn="l" defTabSz="914400" rtl="0" eaLnBrk="1" latinLnBrk="0" hangingPunct="1">
              <a:lnSpc>
                <a:spcPct val="112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1400" i="1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83464" algn="l" defTabSz="914400" rtl="0" eaLnBrk="1" latinLnBrk="0" hangingPunct="1">
              <a:lnSpc>
                <a:spcPct val="112000"/>
              </a:lnSpc>
              <a:spcBef>
                <a:spcPts val="130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83464" algn="l" defTabSz="914400" rtl="0" eaLnBrk="1" latinLnBrk="0" hangingPunct="1">
              <a:lnSpc>
                <a:spcPct val="112000"/>
              </a:lnSpc>
              <a:spcBef>
                <a:spcPts val="1300"/>
              </a:spcBef>
              <a:buFont typeface="Arial" panose="020B0604020202020204" pitchFamily="34" charset="0"/>
              <a:buChar char="•"/>
              <a:defRPr sz="1400" i="1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83464" algn="l" defTabSz="914400" rtl="0" eaLnBrk="1" latinLnBrk="0" hangingPunct="1">
              <a:lnSpc>
                <a:spcPct val="112000"/>
              </a:lnSpc>
              <a:spcBef>
                <a:spcPts val="130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83464" algn="l" defTabSz="914400" rtl="0" eaLnBrk="1" latinLnBrk="0" hangingPunct="1">
              <a:lnSpc>
                <a:spcPct val="112000"/>
              </a:lnSpc>
              <a:spcBef>
                <a:spcPts val="1300"/>
              </a:spcBef>
              <a:buFont typeface="Arial" panose="020B0604020202020204" pitchFamily="34" charset="0"/>
              <a:buChar char="•"/>
              <a:defRPr sz="1400" i="1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ru-RU" sz="1800" dirty="0" smtClean="0">
                <a:solidFill>
                  <a:srgbClr val="C00000"/>
                </a:solidFill>
                <a:latin typeface="Cambria" panose="02040503050406030204" pitchFamily="18" charset="0"/>
              </a:rPr>
              <a:t>ЦЕЛИ: </a:t>
            </a:r>
            <a:r>
              <a:rPr lang="ru-RU" sz="1800" dirty="0">
                <a:solidFill>
                  <a:srgbClr val="3E4434"/>
                </a:solidFill>
                <a:latin typeface="Cambria" panose="02040503050406030204" pitchFamily="18" charset="0"/>
              </a:rPr>
              <a:t>Насърчаване на разнообразяването на икономическите дейности, създаване и развитие на малки предприятия и разкриване на нови работни места</a:t>
            </a:r>
          </a:p>
          <a:p>
            <a:r>
              <a:rPr lang="ru-RU" sz="1800" dirty="0" smtClean="0">
                <a:solidFill>
                  <a:srgbClr val="C00000"/>
                </a:solidFill>
                <a:latin typeface="Cambria" panose="02040503050406030204" pitchFamily="18" charset="0"/>
              </a:rPr>
              <a:t>ДОПУСТИМИ ДЕЙНОСТИ: </a:t>
            </a:r>
            <a:r>
              <a:rPr lang="ru-RU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само </a:t>
            </a:r>
            <a:r>
              <a:rPr lang="ru-RU" sz="1800" dirty="0">
                <a:solidFill>
                  <a:srgbClr val="3E4434"/>
                </a:solidFill>
                <a:latin typeface="Cambria" panose="02040503050406030204" pitchFamily="18" charset="0"/>
              </a:rPr>
              <a:t>на територията на МИГ </a:t>
            </a:r>
            <a:r>
              <a:rPr lang="ru-RU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за:</a:t>
            </a:r>
          </a:p>
          <a:p>
            <a:pPr lvl="1">
              <a:lnSpc>
                <a:spcPct val="100000"/>
              </a:lnSpc>
              <a:spcBef>
                <a:spcPts val="200"/>
              </a:spcBef>
            </a:pPr>
            <a:r>
              <a:rPr lang="ru-RU" sz="16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Развитие </a:t>
            </a:r>
            <a:r>
              <a:rPr lang="ru-RU" sz="1600" dirty="0">
                <a:solidFill>
                  <a:srgbClr val="3E4434"/>
                </a:solidFill>
                <a:latin typeface="Cambria" panose="02040503050406030204" pitchFamily="18" charset="0"/>
              </a:rPr>
              <a:t>на туризъм (изграждане и обновяване на туристически обекти и развитие на туристически услуги); </a:t>
            </a:r>
            <a:endParaRPr lang="ru-RU" sz="1600" dirty="0" smtClean="0">
              <a:solidFill>
                <a:srgbClr val="3E4434"/>
              </a:solidFill>
              <a:latin typeface="Cambria" panose="02040503050406030204" pitchFamily="18" charset="0"/>
            </a:endParaRPr>
          </a:p>
          <a:p>
            <a:pPr lvl="1">
              <a:lnSpc>
                <a:spcPct val="100000"/>
              </a:lnSpc>
              <a:spcBef>
                <a:spcPts val="200"/>
              </a:spcBef>
            </a:pPr>
            <a:r>
              <a:rPr lang="ru-RU" sz="16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Развитие </a:t>
            </a:r>
            <a:r>
              <a:rPr lang="ru-RU" sz="1600" dirty="0">
                <a:solidFill>
                  <a:srgbClr val="3E4434"/>
                </a:solidFill>
                <a:latin typeface="Cambria" panose="02040503050406030204" pitchFamily="18" charset="0"/>
              </a:rPr>
              <a:t>на услуги във всички сектори (например: грижи за деца, възрастни хора, хора с увреждания, здравни услуги, счетоводство и одиторски услуги, ветеринарни дейности и услуги базирани на ИТ и др.); </a:t>
            </a:r>
            <a:endParaRPr lang="ru-RU" sz="1600" dirty="0" smtClean="0">
              <a:solidFill>
                <a:srgbClr val="3E4434"/>
              </a:solidFill>
              <a:latin typeface="Cambria" panose="02040503050406030204" pitchFamily="18" charset="0"/>
            </a:endParaRPr>
          </a:p>
          <a:p>
            <a:pPr lvl="1">
              <a:lnSpc>
                <a:spcPct val="100000"/>
              </a:lnSpc>
              <a:spcBef>
                <a:spcPts val="200"/>
              </a:spcBef>
            </a:pPr>
            <a:r>
              <a:rPr lang="ru-RU" sz="16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Развитие </a:t>
            </a:r>
            <a:r>
              <a:rPr lang="ru-RU" sz="1600" dirty="0">
                <a:solidFill>
                  <a:srgbClr val="3E4434"/>
                </a:solidFill>
                <a:latin typeface="Cambria" panose="02040503050406030204" pitchFamily="18" charset="0"/>
              </a:rPr>
              <a:t>на занаяти (включително предоставяне на услуги, свързани с участието на посетители в занаятчийски дейности) и други неземеделски дейности и др.</a:t>
            </a:r>
          </a:p>
          <a:p>
            <a:pPr>
              <a:lnSpc>
                <a:spcPct val="100000"/>
              </a:lnSpc>
            </a:pPr>
            <a:r>
              <a:rPr lang="ru-RU" sz="1800" dirty="0" smtClean="0">
                <a:solidFill>
                  <a:srgbClr val="C00000"/>
                </a:solidFill>
                <a:latin typeface="Cambria" panose="02040503050406030204" pitchFamily="18" charset="0"/>
              </a:rPr>
              <a:t>ФИНАНСОВИ ПАРАМЕТРИ: </a:t>
            </a:r>
            <a:r>
              <a:rPr lang="ru-RU" sz="1800" dirty="0">
                <a:solidFill>
                  <a:srgbClr val="3E4434"/>
                </a:solidFill>
                <a:latin typeface="Cambria" panose="02040503050406030204" pitchFamily="18" charset="0"/>
              </a:rPr>
              <a:t/>
            </a:r>
            <a:br>
              <a:rPr lang="ru-RU" sz="1800" dirty="0">
                <a:solidFill>
                  <a:srgbClr val="3E4434"/>
                </a:solidFill>
                <a:latin typeface="Cambria" panose="02040503050406030204" pitchFamily="18" charset="0"/>
              </a:rPr>
            </a:br>
            <a:r>
              <a:rPr lang="ru-RU" sz="1800" dirty="0">
                <a:solidFill>
                  <a:srgbClr val="3E4434"/>
                </a:solidFill>
                <a:latin typeface="Cambria" panose="02040503050406030204" pitchFamily="18" charset="0"/>
              </a:rPr>
              <a:t>Минимална стойност на допустимите разходи – 10 000 </a:t>
            </a:r>
            <a:r>
              <a:rPr lang="ru-RU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лева</a:t>
            </a:r>
            <a:br>
              <a:rPr lang="ru-RU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</a:br>
            <a:r>
              <a:rPr lang="ru-RU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Максимална </a:t>
            </a:r>
            <a:r>
              <a:rPr lang="ru-RU" sz="1800" dirty="0">
                <a:solidFill>
                  <a:srgbClr val="3E4434"/>
                </a:solidFill>
                <a:latin typeface="Cambria" panose="02040503050406030204" pitchFamily="18" charset="0"/>
              </a:rPr>
              <a:t>стойност на допустимите разходи по проекта –120 000 </a:t>
            </a:r>
            <a:r>
              <a:rPr lang="ru-RU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лева</a:t>
            </a:r>
            <a:br>
              <a:rPr lang="ru-RU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</a:br>
            <a:r>
              <a:rPr lang="ru-RU" sz="1800" b="1" dirty="0" smtClean="0">
                <a:solidFill>
                  <a:srgbClr val="3E4434"/>
                </a:solidFill>
                <a:latin typeface="Cambria" panose="02040503050406030204" pitchFamily="18" charset="0"/>
              </a:rPr>
              <a:t>Финансовата </a:t>
            </a:r>
            <a:r>
              <a:rPr lang="ru-RU" sz="1800" b="1" dirty="0">
                <a:solidFill>
                  <a:srgbClr val="3E4434"/>
                </a:solidFill>
                <a:latin typeface="Cambria" panose="02040503050406030204" pitchFamily="18" charset="0"/>
              </a:rPr>
              <a:t>помощ по тази мярка  е в размер на  800 000 </a:t>
            </a:r>
            <a:r>
              <a:rPr lang="ru-RU" sz="1800" b="1" dirty="0" smtClean="0">
                <a:solidFill>
                  <a:srgbClr val="3E4434"/>
                </a:solidFill>
                <a:latin typeface="Cambria" panose="02040503050406030204" pitchFamily="18" charset="0"/>
              </a:rPr>
              <a:t>лева </a:t>
            </a:r>
            <a:r>
              <a:rPr lang="ru-RU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  <a:t/>
            </a:r>
            <a:br>
              <a:rPr lang="ru-RU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</a:br>
            <a:r>
              <a:rPr lang="ru-RU" sz="1800" b="1" dirty="0" smtClean="0">
                <a:solidFill>
                  <a:srgbClr val="3E4434"/>
                </a:solidFill>
                <a:latin typeface="Cambria" panose="02040503050406030204" pitchFamily="18" charset="0"/>
              </a:rPr>
              <a:t>Максималният </a:t>
            </a:r>
            <a:r>
              <a:rPr lang="ru-RU" sz="1800" b="1" dirty="0">
                <a:solidFill>
                  <a:srgbClr val="3E4434"/>
                </a:solidFill>
                <a:latin typeface="Cambria" panose="02040503050406030204" pitchFamily="18" charset="0"/>
              </a:rPr>
              <a:t>интензитет на помощта – 75 </a:t>
            </a:r>
            <a:r>
              <a:rPr lang="ru-RU" sz="1800" b="1" dirty="0" smtClean="0">
                <a:solidFill>
                  <a:srgbClr val="3E4434"/>
                </a:solidFill>
                <a:latin typeface="Cambria" panose="02040503050406030204" pitchFamily="18" charset="0"/>
              </a:rPr>
              <a:t>%</a:t>
            </a:r>
            <a:endParaRPr lang="ru-RU" sz="1800" b="1" dirty="0">
              <a:solidFill>
                <a:srgbClr val="3E4434"/>
              </a:solidFill>
              <a:latin typeface="Cambria" panose="02040503050406030204" pitchFamily="18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8793119" y="68993"/>
            <a:ext cx="3308264" cy="710303"/>
            <a:chOff x="8793119" y="27803"/>
            <a:chExt cx="3308264" cy="710303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93119" y="27803"/>
              <a:ext cx="3308264" cy="443435"/>
            </a:xfrm>
            <a:prstGeom prst="rect">
              <a:avLst/>
            </a:prstGeom>
          </p:spPr>
        </p:pic>
        <p:sp>
          <p:nvSpPr>
            <p:cNvPr id="8" name="Rectangle 7"/>
            <p:cNvSpPr/>
            <p:nvPr/>
          </p:nvSpPr>
          <p:spPr>
            <a:xfrm>
              <a:off x="8801357" y="452515"/>
              <a:ext cx="3300026" cy="28559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bg-BG" sz="600" b="1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Програма за развитие на селските райони. Европейски земеделски фонд за развитие на селските райони – Европа инвестира в селските райони</a:t>
              </a:r>
              <a:endParaRPr lang="bg-BG" sz="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1258717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1" y="922633"/>
            <a:ext cx="10725194" cy="77074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b="1" dirty="0" smtClean="0">
                <a:solidFill>
                  <a:srgbClr val="C00000"/>
                </a:solidFill>
                <a:latin typeface="Cambria" panose="02040503050406030204" pitchFamily="18" charset="0"/>
              </a:rPr>
              <a:t>ПОДМЯРКА 7.2. </a:t>
            </a:r>
            <a:r>
              <a:rPr lang="ru-RU" b="1" dirty="0">
                <a:solidFill>
                  <a:srgbClr val="3E4434"/>
                </a:solidFill>
                <a:latin typeface="Cambria" panose="02040503050406030204" pitchFamily="18" charset="0"/>
              </a:rPr>
              <a:t>ИНВЕСТИЦИИ В СЪЗДАВАНЕТО, ПОДОБРЯВАНЕТО ИЛИ РАЗШИРЯВАНЕТО НА ВСИЧКИ ВИДОВЕ МАЛКА ПО МАЩАБИ ИНФРАСТРУКТУРА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790831" y="1693379"/>
            <a:ext cx="10310156" cy="446814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3464" indent="-283464" algn="l" defTabSz="914400" rtl="0" eaLnBrk="1" latinLnBrk="0" hangingPunct="1">
              <a:lnSpc>
                <a:spcPct val="112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200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83464" algn="l" defTabSz="914400" rtl="0" eaLnBrk="1" latinLnBrk="0" hangingPunct="1">
              <a:lnSpc>
                <a:spcPct val="112000"/>
              </a:lnSpc>
              <a:spcBef>
                <a:spcPts val="900"/>
              </a:spcBef>
              <a:buFont typeface="Corbel" panose="020B0503020204020204" pitchFamily="34" charset="0"/>
              <a:buChar char="–"/>
              <a:defRPr sz="180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83464" algn="l" defTabSz="914400" rtl="0" eaLnBrk="1" latinLnBrk="0" hangingPunct="1">
              <a:lnSpc>
                <a:spcPct val="112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160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83464" algn="l" defTabSz="914400" rtl="0" eaLnBrk="1" latinLnBrk="0" hangingPunct="1">
              <a:lnSpc>
                <a:spcPct val="112000"/>
              </a:lnSpc>
              <a:spcBef>
                <a:spcPts val="900"/>
              </a:spcBef>
              <a:buFont typeface="Corbel" panose="020B0503020204020204" pitchFamily="34" charset="0"/>
              <a:buChar char="–"/>
              <a:defRPr sz="140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83464" algn="l" defTabSz="914400" rtl="0" eaLnBrk="1" latinLnBrk="0" hangingPunct="1">
              <a:lnSpc>
                <a:spcPct val="112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1400" i="1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83464" algn="l" defTabSz="914400" rtl="0" eaLnBrk="1" latinLnBrk="0" hangingPunct="1">
              <a:lnSpc>
                <a:spcPct val="112000"/>
              </a:lnSpc>
              <a:spcBef>
                <a:spcPts val="130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83464" algn="l" defTabSz="914400" rtl="0" eaLnBrk="1" latinLnBrk="0" hangingPunct="1">
              <a:lnSpc>
                <a:spcPct val="112000"/>
              </a:lnSpc>
              <a:spcBef>
                <a:spcPts val="1300"/>
              </a:spcBef>
              <a:buFont typeface="Arial" panose="020B0604020202020204" pitchFamily="34" charset="0"/>
              <a:buChar char="•"/>
              <a:defRPr sz="1400" i="1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83464" algn="l" defTabSz="914400" rtl="0" eaLnBrk="1" latinLnBrk="0" hangingPunct="1">
              <a:lnSpc>
                <a:spcPct val="112000"/>
              </a:lnSpc>
              <a:spcBef>
                <a:spcPts val="130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83464" algn="l" defTabSz="914400" rtl="0" eaLnBrk="1" latinLnBrk="0" hangingPunct="1">
              <a:lnSpc>
                <a:spcPct val="112000"/>
              </a:lnSpc>
              <a:spcBef>
                <a:spcPts val="1300"/>
              </a:spcBef>
              <a:buFont typeface="Arial" panose="020B0604020202020204" pitchFamily="34" charset="0"/>
              <a:buChar char="•"/>
              <a:defRPr sz="1400" i="1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ru-RU" sz="1800" dirty="0" smtClean="0">
                <a:solidFill>
                  <a:srgbClr val="C00000"/>
                </a:solidFill>
                <a:latin typeface="Cambria" panose="02040503050406030204" pitchFamily="18" charset="0"/>
              </a:rPr>
              <a:t>ЦЕЛИ: </a:t>
            </a:r>
            <a:r>
              <a:rPr lang="ru-RU" sz="1800" dirty="0">
                <a:solidFill>
                  <a:srgbClr val="3E4434"/>
                </a:solidFill>
                <a:latin typeface="Cambria" panose="02040503050406030204" pitchFamily="18" charset="0"/>
              </a:rPr>
              <a:t>Създаване и обновяване на техническата и социална инфраструктура като  основа за създаването на оптимална жизнена среда в района  и подобряване на основните услуги за населението.</a:t>
            </a:r>
          </a:p>
          <a:p>
            <a:pPr>
              <a:lnSpc>
                <a:spcPct val="100000"/>
              </a:lnSpc>
            </a:pPr>
            <a:r>
              <a:rPr lang="ru-RU" sz="1800" dirty="0" smtClean="0">
                <a:solidFill>
                  <a:srgbClr val="C00000"/>
                </a:solidFill>
                <a:latin typeface="Cambria" panose="02040503050406030204" pitchFamily="18" charset="0"/>
              </a:rPr>
              <a:t>ДОПУСТИМИ ДЕЙНОСТИ: </a:t>
            </a:r>
            <a:r>
              <a:rPr lang="ru-RU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Само </a:t>
            </a:r>
            <a:r>
              <a:rPr lang="ru-RU" sz="1800" dirty="0">
                <a:solidFill>
                  <a:srgbClr val="3E4434"/>
                </a:solidFill>
                <a:latin typeface="Cambria" panose="02040503050406030204" pitchFamily="18" charset="0"/>
              </a:rPr>
              <a:t>на територията на МИГ </a:t>
            </a:r>
            <a:r>
              <a:rPr lang="ru-RU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за Строителство</a:t>
            </a:r>
            <a:r>
              <a:rPr lang="ru-RU" sz="1800" dirty="0">
                <a:solidFill>
                  <a:srgbClr val="3E4434"/>
                </a:solidFill>
                <a:latin typeface="Cambria" panose="02040503050406030204" pitchFamily="18" charset="0"/>
              </a:rPr>
              <a:t>, реконструкция и/или рехабилитация на нови и съществуващи общински пътища, улици, тротоари, и съоръженията и принадлежностите към тях;  площи, за широко обществено ползване, предназначени за трайно задоволяване на обществени </a:t>
            </a:r>
            <a:r>
              <a:rPr lang="ru-RU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потребности; </a:t>
            </a:r>
            <a:r>
              <a:rPr lang="ru-RU" sz="1800" dirty="0">
                <a:solidFill>
                  <a:srgbClr val="3E4434"/>
                </a:solidFill>
                <a:latin typeface="Cambria" panose="02040503050406030204" pitchFamily="18" charset="0"/>
              </a:rPr>
              <a:t>социална инфраструктура</a:t>
            </a:r>
            <a:r>
              <a:rPr lang="ru-RU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, вкл</a:t>
            </a:r>
            <a:r>
              <a:rPr lang="ru-RU" sz="1800" dirty="0">
                <a:solidFill>
                  <a:srgbClr val="3E4434"/>
                </a:solidFill>
                <a:latin typeface="Cambria" panose="02040503050406030204" pitchFamily="18" charset="0"/>
              </a:rPr>
              <a:t>. транспортни средства; Реконструкция и/или ремонт на общински сгради, в които се предоставят обществени услуги, с цел подобряване на тяхната енергийна ефективност; Изграждане, реконструкция, ремонт на спортна </a:t>
            </a:r>
            <a:r>
              <a:rPr lang="ru-RU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инфраструктура </a:t>
            </a:r>
            <a:endParaRPr lang="ru-RU" sz="1800" dirty="0">
              <a:solidFill>
                <a:srgbClr val="3E4434"/>
              </a:solidFill>
              <a:latin typeface="Cambria" panose="02040503050406030204" pitchFamily="18" charset="0"/>
            </a:endParaRPr>
          </a:p>
          <a:p>
            <a:pPr>
              <a:lnSpc>
                <a:spcPct val="100000"/>
              </a:lnSpc>
            </a:pPr>
            <a:r>
              <a:rPr lang="ru-RU" sz="1800" dirty="0">
                <a:solidFill>
                  <a:srgbClr val="C00000"/>
                </a:solidFill>
                <a:latin typeface="Cambria" panose="02040503050406030204" pitchFamily="18" charset="0"/>
              </a:rPr>
              <a:t>ФИНАНСОВИ ПАРАМЕТРИ: </a:t>
            </a:r>
            <a:r>
              <a:rPr lang="ru-RU" sz="1800" dirty="0" smtClean="0">
                <a:solidFill>
                  <a:srgbClr val="C00000"/>
                </a:solidFill>
                <a:latin typeface="Cambria" panose="02040503050406030204" pitchFamily="18" charset="0"/>
              </a:rPr>
              <a:t/>
            </a:r>
            <a:br>
              <a:rPr lang="ru-RU" sz="1800" dirty="0" smtClean="0">
                <a:solidFill>
                  <a:srgbClr val="C00000"/>
                </a:solidFill>
                <a:latin typeface="Cambria" panose="02040503050406030204" pitchFamily="18" charset="0"/>
              </a:rPr>
            </a:br>
            <a:r>
              <a:rPr lang="ru-RU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Минимален </a:t>
            </a:r>
            <a:r>
              <a:rPr lang="ru-RU" sz="1800" dirty="0">
                <a:solidFill>
                  <a:srgbClr val="3E4434"/>
                </a:solidFill>
                <a:latin typeface="Cambria" panose="02040503050406030204" pitchFamily="18" charset="0"/>
              </a:rPr>
              <a:t>размер на допустимите разходи за проект –   10 000 </a:t>
            </a:r>
            <a:r>
              <a:rPr lang="ru-RU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лева</a:t>
            </a:r>
            <a:br>
              <a:rPr lang="ru-RU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</a:br>
            <a:r>
              <a:rPr lang="ru-RU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Максимален </a:t>
            </a:r>
            <a:r>
              <a:rPr lang="ru-RU" sz="1800" dirty="0">
                <a:solidFill>
                  <a:srgbClr val="3E4434"/>
                </a:solidFill>
                <a:latin typeface="Cambria" panose="02040503050406030204" pitchFamily="18" charset="0"/>
              </a:rPr>
              <a:t>размер на допустимите разходи за проект - 390 000 </a:t>
            </a:r>
            <a:r>
              <a:rPr lang="ru-RU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лева</a:t>
            </a:r>
            <a:br>
              <a:rPr lang="ru-RU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</a:br>
            <a:r>
              <a:rPr lang="ru-RU" sz="1800" b="1" dirty="0" smtClean="0">
                <a:solidFill>
                  <a:srgbClr val="3E4434"/>
                </a:solidFill>
                <a:latin typeface="Cambria" panose="02040503050406030204" pitchFamily="18" charset="0"/>
              </a:rPr>
              <a:t>Финансовата </a:t>
            </a:r>
            <a:r>
              <a:rPr lang="ru-RU" sz="1800" b="1" dirty="0">
                <a:solidFill>
                  <a:srgbClr val="3E4434"/>
                </a:solidFill>
                <a:latin typeface="Cambria" panose="02040503050406030204" pitchFamily="18" charset="0"/>
              </a:rPr>
              <a:t>помощ по тази мярка  е в размер на  950 000 </a:t>
            </a:r>
            <a:r>
              <a:rPr lang="ru-RU" sz="1800" b="1" dirty="0" smtClean="0">
                <a:solidFill>
                  <a:srgbClr val="3E4434"/>
                </a:solidFill>
                <a:latin typeface="Cambria" panose="02040503050406030204" pitchFamily="18" charset="0"/>
              </a:rPr>
              <a:t>лева</a:t>
            </a:r>
            <a:br>
              <a:rPr lang="ru-RU" sz="1800" b="1" dirty="0" smtClean="0">
                <a:solidFill>
                  <a:srgbClr val="3E4434"/>
                </a:solidFill>
                <a:latin typeface="Cambria" panose="02040503050406030204" pitchFamily="18" charset="0"/>
              </a:rPr>
            </a:br>
            <a:r>
              <a:rPr lang="ru-RU" sz="1800" b="1" dirty="0" smtClean="0">
                <a:solidFill>
                  <a:srgbClr val="3E4434"/>
                </a:solidFill>
                <a:latin typeface="Cambria" panose="02040503050406030204" pitchFamily="18" charset="0"/>
              </a:rPr>
              <a:t>Максималният </a:t>
            </a:r>
            <a:r>
              <a:rPr lang="ru-RU" sz="1800" b="1" dirty="0">
                <a:solidFill>
                  <a:srgbClr val="3E4434"/>
                </a:solidFill>
                <a:latin typeface="Cambria" panose="02040503050406030204" pitchFamily="18" charset="0"/>
              </a:rPr>
              <a:t>интензитет на помощта – 100 </a:t>
            </a:r>
            <a:r>
              <a:rPr lang="ru-RU" sz="1800" b="1" dirty="0" smtClean="0">
                <a:solidFill>
                  <a:srgbClr val="3E4434"/>
                </a:solidFill>
                <a:latin typeface="Cambria" panose="02040503050406030204" pitchFamily="18" charset="0"/>
              </a:rPr>
              <a:t>%</a:t>
            </a:r>
            <a:endParaRPr lang="ru-RU" sz="1800" b="1" dirty="0">
              <a:solidFill>
                <a:srgbClr val="3E4434"/>
              </a:solidFill>
              <a:latin typeface="Cambria" panose="02040503050406030204" pitchFamily="18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8793119" y="68993"/>
            <a:ext cx="3308264" cy="710303"/>
            <a:chOff x="8793119" y="27803"/>
            <a:chExt cx="3308264" cy="710303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93119" y="27803"/>
              <a:ext cx="3308264" cy="443435"/>
            </a:xfrm>
            <a:prstGeom prst="rect">
              <a:avLst/>
            </a:prstGeom>
          </p:spPr>
        </p:pic>
        <p:sp>
          <p:nvSpPr>
            <p:cNvPr id="8" name="Rectangle 7"/>
            <p:cNvSpPr/>
            <p:nvPr/>
          </p:nvSpPr>
          <p:spPr>
            <a:xfrm>
              <a:off x="8801357" y="452515"/>
              <a:ext cx="3300026" cy="28559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bg-BG" sz="600" b="1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Програма за развитие на селските райони. Европейски земеделски фонд за развитие на селските райони – Европа инвестира в селските райони</a:t>
              </a:r>
              <a:endParaRPr lang="bg-BG" sz="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2416070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1" y="922633"/>
            <a:ext cx="10725194" cy="77074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b="1" dirty="0" smtClean="0">
                <a:solidFill>
                  <a:srgbClr val="C00000"/>
                </a:solidFill>
                <a:latin typeface="Cambria" panose="02040503050406030204" pitchFamily="18" charset="0"/>
              </a:rPr>
              <a:t>ПОДМЯРКА 7.5. </a:t>
            </a:r>
            <a:r>
              <a:rPr lang="ru-RU" b="1" dirty="0">
                <a:solidFill>
                  <a:srgbClr val="3E4434"/>
                </a:solidFill>
                <a:latin typeface="Cambria" panose="02040503050406030204" pitchFamily="18" charset="0"/>
              </a:rPr>
              <a:t>ИНВЕСТИЦИИ ЗА ПУБЛИЧНО ПОЛЗВАНЕ В ИНФРАСТРУКТУРА ЗА ОТДИХ, ТУРИСТИЧЕСКА ИНФРАСТРУКТУРА 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790831" y="1693379"/>
            <a:ext cx="10310156" cy="446814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3464" indent="-283464" algn="l" defTabSz="914400" rtl="0" eaLnBrk="1" latinLnBrk="0" hangingPunct="1">
              <a:lnSpc>
                <a:spcPct val="112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200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83464" algn="l" defTabSz="914400" rtl="0" eaLnBrk="1" latinLnBrk="0" hangingPunct="1">
              <a:lnSpc>
                <a:spcPct val="112000"/>
              </a:lnSpc>
              <a:spcBef>
                <a:spcPts val="900"/>
              </a:spcBef>
              <a:buFont typeface="Corbel" panose="020B0503020204020204" pitchFamily="34" charset="0"/>
              <a:buChar char="–"/>
              <a:defRPr sz="180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83464" algn="l" defTabSz="914400" rtl="0" eaLnBrk="1" latinLnBrk="0" hangingPunct="1">
              <a:lnSpc>
                <a:spcPct val="112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160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83464" algn="l" defTabSz="914400" rtl="0" eaLnBrk="1" latinLnBrk="0" hangingPunct="1">
              <a:lnSpc>
                <a:spcPct val="112000"/>
              </a:lnSpc>
              <a:spcBef>
                <a:spcPts val="900"/>
              </a:spcBef>
              <a:buFont typeface="Corbel" panose="020B0503020204020204" pitchFamily="34" charset="0"/>
              <a:buChar char="–"/>
              <a:defRPr sz="140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83464" algn="l" defTabSz="914400" rtl="0" eaLnBrk="1" latinLnBrk="0" hangingPunct="1">
              <a:lnSpc>
                <a:spcPct val="112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1400" i="1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83464" algn="l" defTabSz="914400" rtl="0" eaLnBrk="1" latinLnBrk="0" hangingPunct="1">
              <a:lnSpc>
                <a:spcPct val="112000"/>
              </a:lnSpc>
              <a:spcBef>
                <a:spcPts val="130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83464" algn="l" defTabSz="914400" rtl="0" eaLnBrk="1" latinLnBrk="0" hangingPunct="1">
              <a:lnSpc>
                <a:spcPct val="112000"/>
              </a:lnSpc>
              <a:spcBef>
                <a:spcPts val="1300"/>
              </a:spcBef>
              <a:buFont typeface="Arial" panose="020B0604020202020204" pitchFamily="34" charset="0"/>
              <a:buChar char="•"/>
              <a:defRPr sz="1400" i="1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83464" algn="l" defTabSz="914400" rtl="0" eaLnBrk="1" latinLnBrk="0" hangingPunct="1">
              <a:lnSpc>
                <a:spcPct val="112000"/>
              </a:lnSpc>
              <a:spcBef>
                <a:spcPts val="130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83464" algn="l" defTabSz="914400" rtl="0" eaLnBrk="1" latinLnBrk="0" hangingPunct="1">
              <a:lnSpc>
                <a:spcPct val="112000"/>
              </a:lnSpc>
              <a:spcBef>
                <a:spcPts val="1300"/>
              </a:spcBef>
              <a:buFont typeface="Arial" panose="020B0604020202020204" pitchFamily="34" charset="0"/>
              <a:buChar char="•"/>
              <a:defRPr sz="1400" i="1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ru-RU" sz="1800" dirty="0" smtClean="0">
                <a:solidFill>
                  <a:srgbClr val="C00000"/>
                </a:solidFill>
                <a:latin typeface="Cambria" panose="02040503050406030204" pitchFamily="18" charset="0"/>
              </a:rPr>
              <a:t>ЦЕЛИ: </a:t>
            </a:r>
            <a:r>
              <a:rPr lang="ru-RU" sz="1800" dirty="0">
                <a:solidFill>
                  <a:srgbClr val="3E4434"/>
                </a:solidFill>
                <a:latin typeface="Cambria" panose="02040503050406030204" pitchFamily="18" charset="0"/>
              </a:rPr>
              <a:t>Разнообразяване възможностите за заетост чрез развитие на туризма и свързаните с него услуги. Подобряване на туристическата </a:t>
            </a:r>
            <a:r>
              <a:rPr lang="ru-RU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инфраструктурата.</a:t>
            </a:r>
            <a:endParaRPr lang="ru-RU" sz="1800" dirty="0">
              <a:solidFill>
                <a:srgbClr val="3E4434"/>
              </a:solidFill>
              <a:latin typeface="Cambria" panose="02040503050406030204" pitchFamily="18" charset="0"/>
            </a:endParaRPr>
          </a:p>
          <a:p>
            <a:pPr>
              <a:lnSpc>
                <a:spcPct val="100000"/>
              </a:lnSpc>
            </a:pPr>
            <a:r>
              <a:rPr lang="ru-RU" sz="1800" dirty="0" smtClean="0">
                <a:solidFill>
                  <a:srgbClr val="C00000"/>
                </a:solidFill>
                <a:latin typeface="Cambria" panose="02040503050406030204" pitchFamily="18" charset="0"/>
              </a:rPr>
              <a:t>ДОПУСТИМИ ДЕЙНОСТИ: </a:t>
            </a:r>
            <a:r>
              <a:rPr lang="ru-RU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Само на </a:t>
            </a:r>
            <a:r>
              <a:rPr lang="ru-RU" sz="1800" dirty="0">
                <a:solidFill>
                  <a:srgbClr val="3E4434"/>
                </a:solidFill>
                <a:latin typeface="Cambria" panose="02040503050406030204" pitchFamily="18" charset="0"/>
              </a:rPr>
              <a:t>територията на МИГ за Изграждане, реконструкция, ремонт, закупуване на оборудване и/или обзавеждане на туристически информационни центрове;  на посетителските центрове за представяне и експониране на местното природно и културно наследство; на съоръжения за туристическа инфраструктура (информационни табели и пътепоказатели за туристическите места и маршрути, съоръжения за безопасност, велоалеи и туристически пътеки). </a:t>
            </a:r>
          </a:p>
          <a:p>
            <a:pPr>
              <a:lnSpc>
                <a:spcPct val="100000"/>
              </a:lnSpc>
            </a:pPr>
            <a:r>
              <a:rPr lang="ru-RU" sz="1800" dirty="0" smtClean="0">
                <a:solidFill>
                  <a:srgbClr val="C00000"/>
                </a:solidFill>
                <a:latin typeface="Cambria" panose="02040503050406030204" pitchFamily="18" charset="0"/>
              </a:rPr>
              <a:t>ФИНАНСОВИ </a:t>
            </a:r>
            <a:r>
              <a:rPr lang="ru-RU" sz="1800" dirty="0">
                <a:solidFill>
                  <a:srgbClr val="C00000"/>
                </a:solidFill>
                <a:latin typeface="Cambria" panose="02040503050406030204" pitchFamily="18" charset="0"/>
              </a:rPr>
              <a:t>ПАРАМЕТРИ: </a:t>
            </a:r>
            <a:r>
              <a:rPr lang="ru-RU" sz="1800" dirty="0" smtClean="0">
                <a:solidFill>
                  <a:srgbClr val="C00000"/>
                </a:solidFill>
                <a:latin typeface="Cambria" panose="02040503050406030204" pitchFamily="18" charset="0"/>
              </a:rPr>
              <a:t/>
            </a:r>
            <a:br>
              <a:rPr lang="ru-RU" sz="1800" dirty="0" smtClean="0">
                <a:solidFill>
                  <a:srgbClr val="C00000"/>
                </a:solidFill>
                <a:latin typeface="Cambria" panose="02040503050406030204" pitchFamily="18" charset="0"/>
              </a:rPr>
            </a:br>
            <a:r>
              <a:rPr lang="ru-RU" sz="1800" dirty="0">
                <a:solidFill>
                  <a:srgbClr val="3E4434"/>
                </a:solidFill>
                <a:latin typeface="Cambria" panose="02040503050406030204" pitchFamily="18" charset="0"/>
              </a:rPr>
              <a:t>Минимален размер на допустимите разходи за проект –  10 000  </a:t>
            </a:r>
            <a:r>
              <a:rPr lang="ru-RU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лева</a:t>
            </a:r>
            <a:br>
              <a:rPr lang="ru-RU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</a:br>
            <a:r>
              <a:rPr lang="ru-RU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Максимален </a:t>
            </a:r>
            <a:r>
              <a:rPr lang="ru-RU" sz="1800" dirty="0">
                <a:solidFill>
                  <a:srgbClr val="3E4434"/>
                </a:solidFill>
                <a:latin typeface="Cambria" panose="02040503050406030204" pitchFamily="18" charset="0"/>
              </a:rPr>
              <a:t>размер на допустимите разходи за проект – 50 000 </a:t>
            </a:r>
            <a:r>
              <a:rPr lang="ru-RU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лева</a:t>
            </a:r>
            <a:br>
              <a:rPr lang="ru-RU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</a:br>
            <a:r>
              <a:rPr lang="ru-RU" sz="1800" b="1" dirty="0" smtClean="0">
                <a:solidFill>
                  <a:srgbClr val="3E4434"/>
                </a:solidFill>
                <a:latin typeface="Cambria" panose="02040503050406030204" pitchFamily="18" charset="0"/>
              </a:rPr>
              <a:t>Финансовата </a:t>
            </a:r>
            <a:r>
              <a:rPr lang="ru-RU" sz="1800" b="1" dirty="0">
                <a:solidFill>
                  <a:srgbClr val="3E4434"/>
                </a:solidFill>
                <a:latin typeface="Cambria" panose="02040503050406030204" pitchFamily="18" charset="0"/>
              </a:rPr>
              <a:t>помощ по тази мярка  е в размер на  100 000 </a:t>
            </a:r>
            <a:r>
              <a:rPr lang="ru-RU" sz="1800" b="1" dirty="0" smtClean="0">
                <a:solidFill>
                  <a:srgbClr val="3E4434"/>
                </a:solidFill>
                <a:latin typeface="Cambria" panose="02040503050406030204" pitchFamily="18" charset="0"/>
              </a:rPr>
              <a:t>лева</a:t>
            </a:r>
            <a:r>
              <a:rPr lang="ru-RU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  <a:t/>
            </a:r>
            <a:br>
              <a:rPr lang="ru-RU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</a:br>
            <a:r>
              <a:rPr lang="ru-RU" sz="1800" b="1" dirty="0" smtClean="0">
                <a:solidFill>
                  <a:srgbClr val="3E4434"/>
                </a:solidFill>
                <a:latin typeface="Cambria" panose="02040503050406030204" pitchFamily="18" charset="0"/>
              </a:rPr>
              <a:t>Максималният </a:t>
            </a:r>
            <a:r>
              <a:rPr lang="ru-RU" sz="1800" b="1" dirty="0">
                <a:solidFill>
                  <a:srgbClr val="3E4434"/>
                </a:solidFill>
                <a:latin typeface="Cambria" panose="02040503050406030204" pitchFamily="18" charset="0"/>
              </a:rPr>
              <a:t>интензитет на помощта – 100 %</a:t>
            </a:r>
          </a:p>
          <a:p>
            <a:pPr marL="0" indent="0">
              <a:lnSpc>
                <a:spcPct val="100000"/>
              </a:lnSpc>
              <a:buNone/>
            </a:pPr>
            <a:endParaRPr lang="ru-RU" sz="1800" dirty="0">
              <a:solidFill>
                <a:srgbClr val="3E4434"/>
              </a:solidFill>
              <a:latin typeface="Cambria" panose="02040503050406030204" pitchFamily="18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8793119" y="68993"/>
            <a:ext cx="3308264" cy="710303"/>
            <a:chOff x="8793119" y="27803"/>
            <a:chExt cx="3308264" cy="710303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93119" y="27803"/>
              <a:ext cx="3308264" cy="443435"/>
            </a:xfrm>
            <a:prstGeom prst="rect">
              <a:avLst/>
            </a:prstGeom>
          </p:spPr>
        </p:pic>
        <p:sp>
          <p:nvSpPr>
            <p:cNvPr id="8" name="Rectangle 7"/>
            <p:cNvSpPr/>
            <p:nvPr/>
          </p:nvSpPr>
          <p:spPr>
            <a:xfrm>
              <a:off x="8801357" y="452515"/>
              <a:ext cx="3300026" cy="28559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bg-BG" sz="600" b="1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Програма за развитие на селските райони. Европейски земеделски фонд за развитие на селските райони – Европа инвестира в селските райони</a:t>
              </a:r>
              <a:endParaRPr lang="bg-BG" sz="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3009186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0086" y="922633"/>
            <a:ext cx="11755395" cy="77074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b="1" dirty="0" smtClean="0">
                <a:solidFill>
                  <a:srgbClr val="C00000"/>
                </a:solidFill>
                <a:latin typeface="Cambria" panose="02040503050406030204" pitchFamily="18" charset="0"/>
              </a:rPr>
              <a:t>ПОДМЯРКА 7.6. </a:t>
            </a:r>
            <a:r>
              <a:rPr lang="ru-RU" b="1" dirty="0">
                <a:solidFill>
                  <a:srgbClr val="3E4434"/>
                </a:solidFill>
                <a:latin typeface="Cambria" panose="02040503050406030204" pitchFamily="18" charset="0"/>
              </a:rPr>
              <a:t>ПРОУЧВАНИЯ И ИНВЕСТИЦИИ, СВЪРЗАНИ С ПОДДЪРЖАНЕ, ВЪЗСТАНОВЯВАНЕ И ПОДОБРЯВАНЕ НА КУЛТУРНОТО И ПРИРОДНОТО НАСЛЕДСТВО НА СЕЛАТА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790831" y="1693379"/>
            <a:ext cx="10310156" cy="446814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3464" indent="-283464" algn="l" defTabSz="914400" rtl="0" eaLnBrk="1" latinLnBrk="0" hangingPunct="1">
              <a:lnSpc>
                <a:spcPct val="112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200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83464" algn="l" defTabSz="914400" rtl="0" eaLnBrk="1" latinLnBrk="0" hangingPunct="1">
              <a:lnSpc>
                <a:spcPct val="112000"/>
              </a:lnSpc>
              <a:spcBef>
                <a:spcPts val="900"/>
              </a:spcBef>
              <a:buFont typeface="Corbel" panose="020B0503020204020204" pitchFamily="34" charset="0"/>
              <a:buChar char="–"/>
              <a:defRPr sz="180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83464" algn="l" defTabSz="914400" rtl="0" eaLnBrk="1" latinLnBrk="0" hangingPunct="1">
              <a:lnSpc>
                <a:spcPct val="112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160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83464" algn="l" defTabSz="914400" rtl="0" eaLnBrk="1" latinLnBrk="0" hangingPunct="1">
              <a:lnSpc>
                <a:spcPct val="112000"/>
              </a:lnSpc>
              <a:spcBef>
                <a:spcPts val="900"/>
              </a:spcBef>
              <a:buFont typeface="Corbel" panose="020B0503020204020204" pitchFamily="34" charset="0"/>
              <a:buChar char="–"/>
              <a:defRPr sz="140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83464" algn="l" defTabSz="914400" rtl="0" eaLnBrk="1" latinLnBrk="0" hangingPunct="1">
              <a:lnSpc>
                <a:spcPct val="112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1400" i="1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83464" algn="l" defTabSz="914400" rtl="0" eaLnBrk="1" latinLnBrk="0" hangingPunct="1">
              <a:lnSpc>
                <a:spcPct val="112000"/>
              </a:lnSpc>
              <a:spcBef>
                <a:spcPts val="130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83464" algn="l" defTabSz="914400" rtl="0" eaLnBrk="1" latinLnBrk="0" hangingPunct="1">
              <a:lnSpc>
                <a:spcPct val="112000"/>
              </a:lnSpc>
              <a:spcBef>
                <a:spcPts val="1300"/>
              </a:spcBef>
              <a:buFont typeface="Arial" panose="020B0604020202020204" pitchFamily="34" charset="0"/>
              <a:buChar char="•"/>
              <a:defRPr sz="1400" i="1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83464" algn="l" defTabSz="914400" rtl="0" eaLnBrk="1" latinLnBrk="0" hangingPunct="1">
              <a:lnSpc>
                <a:spcPct val="112000"/>
              </a:lnSpc>
              <a:spcBef>
                <a:spcPts val="130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83464" algn="l" defTabSz="914400" rtl="0" eaLnBrk="1" latinLnBrk="0" hangingPunct="1">
              <a:lnSpc>
                <a:spcPct val="112000"/>
              </a:lnSpc>
              <a:spcBef>
                <a:spcPts val="1300"/>
              </a:spcBef>
              <a:buFont typeface="Arial" panose="020B0604020202020204" pitchFamily="34" charset="0"/>
              <a:buChar char="•"/>
              <a:defRPr sz="1400" i="1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ru-RU" sz="1800" dirty="0" smtClean="0">
                <a:solidFill>
                  <a:srgbClr val="C00000"/>
                </a:solidFill>
                <a:latin typeface="Cambria" panose="02040503050406030204" pitchFamily="18" charset="0"/>
              </a:rPr>
              <a:t>ЦЕЛИ: </a:t>
            </a:r>
            <a:r>
              <a:rPr lang="ru-RU" sz="1800" dirty="0">
                <a:solidFill>
                  <a:srgbClr val="3E4434"/>
                </a:solidFill>
                <a:latin typeface="Cambria" panose="02040503050406030204" pitchFamily="18" charset="0"/>
              </a:rPr>
              <a:t>Възстановяване и подобряване на културното и природно наследство</a:t>
            </a:r>
            <a:r>
              <a:rPr lang="ru-RU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;</a:t>
            </a:r>
            <a:br>
              <a:rPr lang="ru-RU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</a:br>
            <a:r>
              <a:rPr lang="ru-RU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	  Запазване </a:t>
            </a:r>
            <a:r>
              <a:rPr lang="ru-RU" sz="1800" dirty="0">
                <a:solidFill>
                  <a:srgbClr val="3E4434"/>
                </a:solidFill>
                <a:latin typeface="Cambria" panose="02040503050406030204" pitchFamily="18" charset="0"/>
              </a:rPr>
              <a:t>културната идентичност и традиции </a:t>
            </a:r>
          </a:p>
          <a:p>
            <a:pPr>
              <a:lnSpc>
                <a:spcPct val="100000"/>
              </a:lnSpc>
            </a:pPr>
            <a:r>
              <a:rPr lang="ru-RU" sz="1800" dirty="0" smtClean="0">
                <a:solidFill>
                  <a:srgbClr val="C00000"/>
                </a:solidFill>
                <a:latin typeface="Cambria" panose="02040503050406030204" pitchFamily="18" charset="0"/>
              </a:rPr>
              <a:t>ДОПУСТИМИ ДЕЙНОСТИ: </a:t>
            </a:r>
            <a:r>
              <a:rPr lang="ru-RU" sz="1800" dirty="0">
                <a:solidFill>
                  <a:srgbClr val="3E4434"/>
                </a:solidFill>
                <a:latin typeface="Cambria" panose="02040503050406030204" pitchFamily="18" charset="0"/>
              </a:rPr>
              <a:t>Възстановяване, реставрация, ремонт и/или реконструкция на сгради с религиозно значение, в това число и дейности по вертикалната планировка и подобряване на прилежащите пространства</a:t>
            </a:r>
            <a:r>
              <a:rPr lang="ru-RU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.</a:t>
            </a:r>
          </a:p>
          <a:p>
            <a:pPr>
              <a:lnSpc>
                <a:spcPct val="100000"/>
              </a:lnSpc>
            </a:pPr>
            <a:r>
              <a:rPr lang="ru-RU" sz="1800" dirty="0">
                <a:solidFill>
                  <a:srgbClr val="C00000"/>
                </a:solidFill>
                <a:latin typeface="Cambria" panose="02040503050406030204" pitchFamily="18" charset="0"/>
              </a:rPr>
              <a:t>ДОПУСТИМИ ПОЛУЧАТЕЛИ: </a:t>
            </a:r>
            <a:r>
              <a:rPr lang="ru-RU" sz="1800" dirty="0">
                <a:solidFill>
                  <a:srgbClr val="3E4434"/>
                </a:solidFill>
                <a:latin typeface="Cambria" panose="02040503050406030204" pitchFamily="18" charset="0"/>
              </a:rPr>
              <a:t>Местни поделения на вероизповедания, регистрирани като юридически лица, съгласно чл. 20 на Закона за вероизповеданията или признати за юридически лица по силата на чл. 10 от същия закон.</a:t>
            </a:r>
          </a:p>
          <a:p>
            <a:pPr>
              <a:lnSpc>
                <a:spcPct val="100000"/>
              </a:lnSpc>
            </a:pPr>
            <a:r>
              <a:rPr lang="ru-RU" sz="1800" dirty="0" smtClean="0">
                <a:solidFill>
                  <a:srgbClr val="C00000"/>
                </a:solidFill>
                <a:latin typeface="Cambria" panose="02040503050406030204" pitchFamily="18" charset="0"/>
              </a:rPr>
              <a:t>ФИНАНСОВИ </a:t>
            </a:r>
            <a:r>
              <a:rPr lang="ru-RU" sz="1800" dirty="0">
                <a:solidFill>
                  <a:srgbClr val="C00000"/>
                </a:solidFill>
                <a:latin typeface="Cambria" panose="02040503050406030204" pitchFamily="18" charset="0"/>
              </a:rPr>
              <a:t>ПАРАМЕТРИ: </a:t>
            </a:r>
            <a:r>
              <a:rPr lang="ru-RU" sz="1800" dirty="0" smtClean="0">
                <a:solidFill>
                  <a:srgbClr val="C00000"/>
                </a:solidFill>
                <a:latin typeface="Cambria" panose="02040503050406030204" pitchFamily="18" charset="0"/>
              </a:rPr>
              <a:t/>
            </a:r>
            <a:br>
              <a:rPr lang="ru-RU" sz="1800" dirty="0" smtClean="0">
                <a:solidFill>
                  <a:srgbClr val="C00000"/>
                </a:solidFill>
                <a:latin typeface="Cambria" panose="02040503050406030204" pitchFamily="18" charset="0"/>
              </a:rPr>
            </a:br>
            <a:r>
              <a:rPr lang="ru-RU" sz="1800" dirty="0">
                <a:solidFill>
                  <a:srgbClr val="3E4434"/>
                </a:solidFill>
                <a:latin typeface="Cambria" panose="02040503050406030204" pitchFamily="18" charset="0"/>
              </a:rPr>
              <a:t>Минимален размер на допустимите разходи за проект –  10 000  </a:t>
            </a:r>
            <a:r>
              <a:rPr lang="ru-RU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лева</a:t>
            </a:r>
            <a:br>
              <a:rPr lang="ru-RU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</a:br>
            <a:r>
              <a:rPr lang="ru-RU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Максимален </a:t>
            </a:r>
            <a:r>
              <a:rPr lang="ru-RU" sz="1800" dirty="0">
                <a:solidFill>
                  <a:srgbClr val="3E4434"/>
                </a:solidFill>
                <a:latin typeface="Cambria" panose="02040503050406030204" pitchFamily="18" charset="0"/>
              </a:rPr>
              <a:t>размер на допустимите разходи за проект – 50 000 </a:t>
            </a:r>
            <a:r>
              <a:rPr lang="ru-RU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лева</a:t>
            </a:r>
            <a:br>
              <a:rPr lang="ru-RU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</a:br>
            <a:r>
              <a:rPr lang="ru-RU" sz="1800" b="1" dirty="0" smtClean="0">
                <a:solidFill>
                  <a:srgbClr val="3E4434"/>
                </a:solidFill>
                <a:latin typeface="Cambria" panose="02040503050406030204" pitchFamily="18" charset="0"/>
              </a:rPr>
              <a:t>Финансовата </a:t>
            </a:r>
            <a:r>
              <a:rPr lang="ru-RU" sz="1800" b="1" dirty="0">
                <a:solidFill>
                  <a:srgbClr val="3E4434"/>
                </a:solidFill>
                <a:latin typeface="Cambria" panose="02040503050406030204" pitchFamily="18" charset="0"/>
              </a:rPr>
              <a:t>помощ по тази мярка  е в размер на  100 000 </a:t>
            </a:r>
            <a:r>
              <a:rPr lang="ru-RU" sz="1800" b="1" dirty="0" smtClean="0">
                <a:solidFill>
                  <a:srgbClr val="3E4434"/>
                </a:solidFill>
                <a:latin typeface="Cambria" panose="02040503050406030204" pitchFamily="18" charset="0"/>
              </a:rPr>
              <a:t>лева</a:t>
            </a:r>
            <a:r>
              <a:rPr lang="ru-RU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  <a:t/>
            </a:r>
            <a:br>
              <a:rPr lang="ru-RU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</a:br>
            <a:r>
              <a:rPr lang="ru-RU" sz="1800" b="1" dirty="0" smtClean="0">
                <a:solidFill>
                  <a:srgbClr val="3E4434"/>
                </a:solidFill>
                <a:latin typeface="Cambria" panose="02040503050406030204" pitchFamily="18" charset="0"/>
              </a:rPr>
              <a:t>Максималният </a:t>
            </a:r>
            <a:r>
              <a:rPr lang="ru-RU" sz="1800" b="1" dirty="0">
                <a:solidFill>
                  <a:srgbClr val="3E4434"/>
                </a:solidFill>
                <a:latin typeface="Cambria" panose="02040503050406030204" pitchFamily="18" charset="0"/>
              </a:rPr>
              <a:t>интензитет на помощта – 100 %</a:t>
            </a:r>
          </a:p>
          <a:p>
            <a:pPr marL="0" indent="0">
              <a:lnSpc>
                <a:spcPct val="100000"/>
              </a:lnSpc>
              <a:buNone/>
            </a:pPr>
            <a:endParaRPr lang="ru-RU" sz="1800" dirty="0">
              <a:solidFill>
                <a:srgbClr val="3E4434"/>
              </a:solidFill>
              <a:latin typeface="Cambria" panose="02040503050406030204" pitchFamily="18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8793119" y="68993"/>
            <a:ext cx="3308264" cy="710303"/>
            <a:chOff x="8793119" y="27803"/>
            <a:chExt cx="3308264" cy="710303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93119" y="27803"/>
              <a:ext cx="3308264" cy="443435"/>
            </a:xfrm>
            <a:prstGeom prst="rect">
              <a:avLst/>
            </a:prstGeom>
          </p:spPr>
        </p:pic>
        <p:sp>
          <p:nvSpPr>
            <p:cNvPr id="8" name="Rectangle 7"/>
            <p:cNvSpPr/>
            <p:nvPr/>
          </p:nvSpPr>
          <p:spPr>
            <a:xfrm>
              <a:off x="8801357" y="452515"/>
              <a:ext cx="3300026" cy="28559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bg-BG" sz="600" b="1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Програма за развитие на селските райони. Европейски земеделски фонд за развитие на селските райони – Европа инвестира в селските райони</a:t>
              </a:r>
              <a:endParaRPr lang="bg-BG" sz="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1040859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Chart 9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4230345025"/>
              </p:ext>
            </p:extLst>
          </p:nvPr>
        </p:nvGraphicFramePr>
        <p:xfrm>
          <a:off x="8971006" y="1433385"/>
          <a:ext cx="3130378" cy="31003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Content Placeholder 2"/>
          <p:cNvSpPr txBox="1">
            <a:spLocks/>
          </p:cNvSpPr>
          <p:nvPr/>
        </p:nvSpPr>
        <p:spPr>
          <a:xfrm>
            <a:off x="684211" y="980299"/>
            <a:ext cx="10725194" cy="45308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3464" indent="-283464" algn="l" defTabSz="914400" rtl="0" eaLnBrk="1" latinLnBrk="0" hangingPunct="1">
              <a:lnSpc>
                <a:spcPct val="112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200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83464" algn="l" defTabSz="914400" rtl="0" eaLnBrk="1" latinLnBrk="0" hangingPunct="1">
              <a:lnSpc>
                <a:spcPct val="112000"/>
              </a:lnSpc>
              <a:spcBef>
                <a:spcPts val="900"/>
              </a:spcBef>
              <a:buFont typeface="Corbel" panose="020B0503020204020204" pitchFamily="34" charset="0"/>
              <a:buChar char="–"/>
              <a:defRPr sz="180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83464" algn="l" defTabSz="914400" rtl="0" eaLnBrk="1" latinLnBrk="0" hangingPunct="1">
              <a:lnSpc>
                <a:spcPct val="112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160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83464" algn="l" defTabSz="914400" rtl="0" eaLnBrk="1" latinLnBrk="0" hangingPunct="1">
              <a:lnSpc>
                <a:spcPct val="112000"/>
              </a:lnSpc>
              <a:spcBef>
                <a:spcPts val="900"/>
              </a:spcBef>
              <a:buFont typeface="Corbel" panose="020B0503020204020204" pitchFamily="34" charset="0"/>
              <a:buChar char="–"/>
              <a:defRPr sz="140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83464" algn="l" defTabSz="914400" rtl="0" eaLnBrk="1" latinLnBrk="0" hangingPunct="1">
              <a:lnSpc>
                <a:spcPct val="112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1400" i="1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83464" algn="l" defTabSz="914400" rtl="0" eaLnBrk="1" latinLnBrk="0" hangingPunct="1">
              <a:lnSpc>
                <a:spcPct val="112000"/>
              </a:lnSpc>
              <a:spcBef>
                <a:spcPts val="130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83464" algn="l" defTabSz="914400" rtl="0" eaLnBrk="1" latinLnBrk="0" hangingPunct="1">
              <a:lnSpc>
                <a:spcPct val="112000"/>
              </a:lnSpc>
              <a:spcBef>
                <a:spcPts val="1300"/>
              </a:spcBef>
              <a:buFont typeface="Arial" panose="020B0604020202020204" pitchFamily="34" charset="0"/>
              <a:buChar char="•"/>
              <a:defRPr sz="1400" i="1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83464" algn="l" defTabSz="914400" rtl="0" eaLnBrk="1" latinLnBrk="0" hangingPunct="1">
              <a:lnSpc>
                <a:spcPct val="112000"/>
              </a:lnSpc>
              <a:spcBef>
                <a:spcPts val="130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83464" algn="l" defTabSz="914400" rtl="0" eaLnBrk="1" latinLnBrk="0" hangingPunct="1">
              <a:lnSpc>
                <a:spcPct val="112000"/>
              </a:lnSpc>
              <a:spcBef>
                <a:spcPts val="1300"/>
              </a:spcBef>
              <a:buFont typeface="Arial" panose="020B0604020202020204" pitchFamily="34" charset="0"/>
              <a:buChar char="•"/>
              <a:defRPr sz="1400" i="1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b="1" dirty="0">
                <a:solidFill>
                  <a:srgbClr val="3E4434"/>
                </a:solidFill>
                <a:latin typeface="Cambria" panose="02040503050406030204" pitchFamily="18" charset="0"/>
              </a:rPr>
              <a:t>ФИНАНСОВ ПЛАН </a:t>
            </a:r>
            <a:r>
              <a:rPr lang="ru-RU" b="1" dirty="0" smtClean="0">
                <a:solidFill>
                  <a:srgbClr val="3E4434"/>
                </a:solidFill>
                <a:latin typeface="Cambria" panose="02040503050406030204" pitchFamily="18" charset="0"/>
              </a:rPr>
              <a:t>ПО ПРСР. </a:t>
            </a:r>
            <a:r>
              <a:rPr lang="ru-RU" sz="1800" b="1" dirty="0">
                <a:solidFill>
                  <a:srgbClr val="3E4434"/>
                </a:solidFill>
                <a:latin typeface="Cambria" panose="02040503050406030204" pitchFamily="18" charset="0"/>
              </a:rPr>
              <a:t>Индикативно разпределение на средствата по мерки</a:t>
            </a:r>
          </a:p>
          <a:p>
            <a:pPr marL="0" indent="0">
              <a:buNone/>
            </a:pPr>
            <a:endParaRPr lang="ru-RU" b="1" dirty="0">
              <a:solidFill>
                <a:srgbClr val="3E4434"/>
              </a:solidFill>
              <a:latin typeface="Cambria" panose="02040503050406030204" pitchFamily="18" charset="0"/>
            </a:endParaRP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974254593"/>
              </p:ext>
            </p:extLst>
          </p:nvPr>
        </p:nvGraphicFramePr>
        <p:xfrm>
          <a:off x="764059" y="1433385"/>
          <a:ext cx="8289325" cy="477390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28136"/>
                <a:gridCol w="5717059"/>
                <a:gridCol w="939114"/>
                <a:gridCol w="1005016"/>
              </a:tblGrid>
              <a:tr h="506626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 dirty="0">
                          <a:effectLst/>
                          <a:latin typeface="Cambria" panose="02040503050406030204" pitchFamily="18" charset="0"/>
                        </a:rPr>
                        <a:t>Код </a:t>
                      </a:r>
                      <a:r>
                        <a:rPr lang="bg-BG" sz="1400" u="none" strike="noStrike" dirty="0" smtClean="0">
                          <a:effectLst/>
                          <a:latin typeface="Cambria" panose="02040503050406030204" pitchFamily="18" charset="0"/>
                        </a:rPr>
                        <a:t>мярка</a:t>
                      </a:r>
                      <a:endParaRPr lang="bg-BG" sz="1400" b="0" i="0" u="none" strike="noStrike" dirty="0">
                        <a:solidFill>
                          <a:srgbClr val="FFFFFF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6554" marR="6554" marT="6554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 dirty="0">
                          <a:effectLst/>
                          <a:latin typeface="Cambria" panose="02040503050406030204" pitchFamily="18" charset="0"/>
                        </a:rPr>
                        <a:t>Име на мярката</a:t>
                      </a:r>
                      <a:endParaRPr lang="bg-BG" sz="1400" b="1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6554" marR="6554" marT="6554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Cambria" panose="02040503050406030204" pitchFamily="18" charset="0"/>
                        </a:rPr>
                        <a:t>Общо за периода на стратегията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6554" marR="6554" marT="6554" marB="0" anchor="ctr"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</a:tr>
              <a:tr h="207077">
                <a:tc v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>
                          <a:effectLst/>
                          <a:latin typeface="Cambria" panose="02040503050406030204" pitchFamily="18" charset="0"/>
                        </a:rPr>
                        <a:t>лева</a:t>
                      </a:r>
                      <a:endParaRPr lang="bg-BG" sz="1400" b="1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6554" marR="6554" marT="655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 dirty="0">
                          <a:effectLst/>
                          <a:latin typeface="Cambria" panose="02040503050406030204" pitchFamily="18" charset="0"/>
                        </a:rPr>
                        <a:t>% програмата</a:t>
                      </a:r>
                      <a:endParaRPr lang="bg-BG" sz="1400" b="1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6554" marR="6554" marT="6554" marB="0" anchor="ctr"/>
                </a:tc>
              </a:tr>
              <a:tr h="277024"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>
                          <a:effectLst/>
                          <a:latin typeface="Cambria" panose="02040503050406030204" pitchFamily="18" charset="0"/>
                        </a:rPr>
                        <a:t> </a:t>
                      </a:r>
                      <a:endParaRPr lang="bg-BG" sz="1400" b="1" i="0" u="none" strike="noStrike">
                        <a:solidFill>
                          <a:srgbClr val="FFFFFF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6554" marR="6554" marT="655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Cambria" panose="02040503050406030204" pitchFamily="18" charset="0"/>
                        </a:rPr>
                        <a:t>Мерки, финансирани от ПРСР 2014 - 2020 г. (ЕЗФРСР)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6554" marR="6554" marT="655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bg-BG" sz="1400" b="1" u="none" strike="noStrike" dirty="0">
                          <a:effectLst/>
                          <a:latin typeface="Cambria" panose="02040503050406030204" pitchFamily="18" charset="0"/>
                        </a:rPr>
                        <a:t>2 933 745</a:t>
                      </a:r>
                      <a:endParaRPr lang="bg-BG" sz="1400" b="1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6554" marR="6554" marT="655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bg-BG" sz="1400" b="1" u="none" strike="noStrike" dirty="0">
                          <a:effectLst/>
                          <a:latin typeface="Cambria" panose="02040503050406030204" pitchFamily="18" charset="0"/>
                        </a:rPr>
                        <a:t>100,00</a:t>
                      </a:r>
                      <a:endParaRPr lang="bg-BG" sz="1400" b="1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6554" marR="6554" marT="6554" marB="0" anchor="ctr"/>
                </a:tc>
              </a:tr>
              <a:tr h="277024"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>
                          <a:effectLst/>
                          <a:latin typeface="Cambria" panose="02040503050406030204" pitchFamily="18" charset="0"/>
                        </a:rPr>
                        <a:t>1.1</a:t>
                      </a:r>
                      <a:endParaRPr lang="bg-BG" sz="1400" b="1" i="0" u="none" strike="noStrike">
                        <a:solidFill>
                          <a:srgbClr val="FFFFFF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6554" marR="6554" marT="655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Cambria" panose="02040503050406030204" pitchFamily="18" charset="0"/>
                        </a:rPr>
                        <a:t>Професионално обучение и придобиване на умения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6554" marR="6554" marT="655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bg-BG" sz="1400" u="none" strike="noStrike">
                          <a:effectLst/>
                          <a:latin typeface="Cambria" panose="02040503050406030204" pitchFamily="18" charset="0"/>
                        </a:rPr>
                        <a:t>20 000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6554" marR="6554" marT="655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bg-BG" sz="1400" u="none" strike="noStrike">
                          <a:effectLst/>
                          <a:latin typeface="Cambria" panose="02040503050406030204" pitchFamily="18" charset="0"/>
                        </a:rPr>
                        <a:t>0,68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6554" marR="6554" marT="6554" marB="0" anchor="ctr"/>
                </a:tc>
              </a:tr>
              <a:tr h="277024"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>
                          <a:effectLst/>
                          <a:latin typeface="Cambria" panose="02040503050406030204" pitchFamily="18" charset="0"/>
                        </a:rPr>
                        <a:t>1.2</a:t>
                      </a:r>
                      <a:endParaRPr lang="bg-BG" sz="1400" b="1" i="0" u="none" strike="noStrike">
                        <a:solidFill>
                          <a:srgbClr val="FFFFFF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6554" marR="6554" marT="655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  <a:latin typeface="Cambria" panose="02040503050406030204" pitchFamily="18" charset="0"/>
                        </a:rPr>
                        <a:t>Демонстрационни дейности и действия по осведомяване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6554" marR="6554" marT="655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bg-BG" sz="1400" u="none" strike="noStrike">
                          <a:effectLst/>
                          <a:latin typeface="Cambria" panose="02040503050406030204" pitchFamily="18" charset="0"/>
                        </a:rPr>
                        <a:t>20 000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6554" marR="6554" marT="655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bg-BG" sz="1400" u="none" strike="noStrike">
                          <a:effectLst/>
                          <a:latin typeface="Cambria" panose="02040503050406030204" pitchFamily="18" charset="0"/>
                        </a:rPr>
                        <a:t>0,68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6554" marR="6554" marT="6554" marB="0" anchor="ctr"/>
                </a:tc>
              </a:tr>
              <a:tr h="542966"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>
                          <a:effectLst/>
                          <a:latin typeface="Cambria" panose="02040503050406030204" pitchFamily="18" charset="0"/>
                        </a:rPr>
                        <a:t>1.3</a:t>
                      </a:r>
                      <a:endParaRPr lang="bg-BG" sz="1400" b="1" i="0" u="none" strike="noStrike">
                        <a:solidFill>
                          <a:srgbClr val="FFFFFF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6554" marR="6554" marT="655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Cambria" panose="02040503050406030204" pitchFamily="18" charset="0"/>
                        </a:rPr>
                        <a:t>Краткосрочен обмен на опит и посещения в земеделски и горски стопанства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6554" marR="6554" marT="655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bg-BG" sz="1400" u="none" strike="noStrike">
                          <a:effectLst/>
                          <a:latin typeface="Cambria" panose="02040503050406030204" pitchFamily="18" charset="0"/>
                        </a:rPr>
                        <a:t>20 000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6554" marR="6554" marT="655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bg-BG" sz="1400" u="none" strike="noStrike">
                          <a:effectLst/>
                          <a:latin typeface="Cambria" panose="02040503050406030204" pitchFamily="18" charset="0"/>
                        </a:rPr>
                        <a:t>0,68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6554" marR="6554" marT="6554" marB="0" anchor="ctr"/>
                </a:tc>
              </a:tr>
              <a:tr h="277024"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>
                          <a:effectLst/>
                          <a:latin typeface="Cambria" panose="02040503050406030204" pitchFamily="18" charset="0"/>
                        </a:rPr>
                        <a:t>4.1</a:t>
                      </a:r>
                      <a:endParaRPr lang="bg-BG" sz="1400" b="1" i="0" u="none" strike="noStrike">
                        <a:solidFill>
                          <a:srgbClr val="FFFFFF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6554" marR="6554" marT="655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  <a:latin typeface="Cambria" panose="02040503050406030204" pitchFamily="18" charset="0"/>
                        </a:rPr>
                        <a:t>Подкрепа за инвестиции в земеделски стопанства    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6554" marR="6554" marT="655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bg-BG" sz="1400" u="none" strike="noStrike">
                          <a:effectLst/>
                          <a:latin typeface="Cambria" panose="02040503050406030204" pitchFamily="18" charset="0"/>
                        </a:rPr>
                        <a:t>690 000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6554" marR="6554" marT="655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bg-BG" sz="1400" u="none" strike="noStrike">
                          <a:effectLst/>
                          <a:latin typeface="Cambria" panose="02040503050406030204" pitchFamily="18" charset="0"/>
                        </a:rPr>
                        <a:t>23,52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6554" marR="6554" marT="6554" marB="0" anchor="ctr"/>
                </a:tc>
              </a:tr>
              <a:tr h="277024"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>
                          <a:effectLst/>
                          <a:latin typeface="Cambria" panose="02040503050406030204" pitchFamily="18" charset="0"/>
                        </a:rPr>
                        <a:t>4.2</a:t>
                      </a:r>
                      <a:endParaRPr lang="bg-BG" sz="1400" b="1" i="0" u="none" strike="noStrike">
                        <a:solidFill>
                          <a:srgbClr val="FFFFFF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6554" marR="6554" marT="655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  <a:latin typeface="Cambria" panose="02040503050406030204" pitchFamily="18" charset="0"/>
                        </a:rPr>
                        <a:t>Инвестиции в преработка/маркетинг на селскостопански продукти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6554" marR="6554" marT="655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bg-BG" sz="1400" u="none" strike="noStrike">
                          <a:effectLst/>
                          <a:latin typeface="Cambria" panose="02040503050406030204" pitchFamily="18" charset="0"/>
                        </a:rPr>
                        <a:t>233 745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6554" marR="6554" marT="655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bg-BG" sz="1400" u="none" strike="noStrike">
                          <a:effectLst/>
                          <a:latin typeface="Cambria" panose="02040503050406030204" pitchFamily="18" charset="0"/>
                        </a:rPr>
                        <a:t>7,97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6554" marR="6554" marT="6554" marB="0" anchor="ctr"/>
                </a:tc>
              </a:tr>
              <a:tr h="277024"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>
                          <a:effectLst/>
                          <a:latin typeface="Cambria" panose="02040503050406030204" pitchFamily="18" charset="0"/>
                        </a:rPr>
                        <a:t>6.4</a:t>
                      </a:r>
                      <a:endParaRPr lang="bg-BG" sz="1400" b="1" i="0" u="none" strike="noStrike">
                        <a:solidFill>
                          <a:srgbClr val="FFFFFF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6554" marR="6554" marT="655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Cambria" panose="02040503050406030204" pitchFamily="18" charset="0"/>
                        </a:rPr>
                        <a:t>Инвестициионна подкрепа за неземеделски дейности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6554" marR="6554" marT="655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bg-BG" sz="1400" u="none" strike="noStrike">
                          <a:effectLst/>
                          <a:latin typeface="Cambria" panose="02040503050406030204" pitchFamily="18" charset="0"/>
                        </a:rPr>
                        <a:t>800 000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6554" marR="6554" marT="655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bg-BG" sz="1400" u="none" strike="noStrike">
                          <a:effectLst/>
                          <a:latin typeface="Cambria" panose="02040503050406030204" pitchFamily="18" charset="0"/>
                        </a:rPr>
                        <a:t>27,27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6554" marR="6554" marT="6554" marB="0" anchor="ctr"/>
                </a:tc>
              </a:tr>
              <a:tr h="542966"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>
                          <a:effectLst/>
                          <a:latin typeface="Cambria" panose="02040503050406030204" pitchFamily="18" charset="0"/>
                        </a:rPr>
                        <a:t>7.2</a:t>
                      </a:r>
                      <a:endParaRPr lang="bg-BG" sz="1400" b="1" i="0" u="none" strike="noStrike">
                        <a:solidFill>
                          <a:srgbClr val="FFFFFF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6554" marR="6554" marT="655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  <a:latin typeface="Cambria" panose="02040503050406030204" pitchFamily="18" charset="0"/>
                        </a:rPr>
                        <a:t>Инвестиции в създаването, подобряването или разширяването на всички видове малка по мащаби инфраструктура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6554" marR="6554" marT="655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bg-BG" sz="1400" u="none" strike="noStrike">
                          <a:effectLst/>
                          <a:latin typeface="Cambria" panose="02040503050406030204" pitchFamily="18" charset="0"/>
                        </a:rPr>
                        <a:t>950 000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6554" marR="6554" marT="655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bg-BG" sz="1400" u="none" strike="noStrike">
                          <a:effectLst/>
                          <a:latin typeface="Cambria" panose="02040503050406030204" pitchFamily="18" charset="0"/>
                        </a:rPr>
                        <a:t>32,38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6554" marR="6554" marT="6554" marB="0" anchor="ctr"/>
                </a:tc>
              </a:tr>
              <a:tr h="542966"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>
                          <a:effectLst/>
                          <a:latin typeface="Cambria" panose="02040503050406030204" pitchFamily="18" charset="0"/>
                        </a:rPr>
                        <a:t>7.5</a:t>
                      </a:r>
                      <a:endParaRPr lang="bg-BG" sz="1400" b="1" i="0" u="none" strike="noStrike">
                        <a:solidFill>
                          <a:srgbClr val="FFFFFF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6554" marR="6554" marT="655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  <a:latin typeface="Cambria" panose="02040503050406030204" pitchFamily="18" charset="0"/>
                        </a:rPr>
                        <a:t>Инвестиции за публично ползване в инфраструктура за отдих, туристическа инфраструктура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6554" marR="6554" marT="655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bg-BG" sz="1400" u="none" strike="noStrike">
                          <a:effectLst/>
                          <a:latin typeface="Cambria" panose="02040503050406030204" pitchFamily="18" charset="0"/>
                        </a:rPr>
                        <a:t>100 000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6554" marR="6554" marT="655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bg-BG" sz="1400" u="none" strike="noStrike">
                          <a:effectLst/>
                          <a:latin typeface="Cambria" panose="02040503050406030204" pitchFamily="18" charset="0"/>
                        </a:rPr>
                        <a:t>3,41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6554" marR="6554" marT="6554" marB="0" anchor="ctr"/>
                </a:tc>
              </a:tr>
              <a:tr h="542966"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>
                          <a:effectLst/>
                          <a:latin typeface="Cambria" panose="02040503050406030204" pitchFamily="18" charset="0"/>
                        </a:rPr>
                        <a:t>7.6</a:t>
                      </a:r>
                      <a:endParaRPr lang="bg-BG" sz="1400" b="1" i="0" u="none" strike="noStrike">
                        <a:solidFill>
                          <a:srgbClr val="FFFFFF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6554" marR="6554" marT="655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  <a:latin typeface="Cambria" panose="02040503050406030204" pitchFamily="18" charset="0"/>
                        </a:rPr>
                        <a:t>Проучвания и инвестиции, свързани с поддържане, възстановяване и подобряване на културното и природното наследство на селата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6554" marR="6554" marT="655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bg-BG" sz="1400" u="none" strike="noStrike">
                          <a:effectLst/>
                          <a:latin typeface="Cambria" panose="02040503050406030204" pitchFamily="18" charset="0"/>
                        </a:rPr>
                        <a:t>100 000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6554" marR="6554" marT="655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bg-BG" sz="1400" u="none" strike="noStrike" dirty="0">
                          <a:effectLst/>
                          <a:latin typeface="Cambria" panose="02040503050406030204" pitchFamily="18" charset="0"/>
                        </a:rPr>
                        <a:t>3,41</a:t>
                      </a:r>
                      <a:endParaRPr lang="bg-BG" sz="14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6554" marR="6554" marT="6554" marB="0" anchor="ctr"/>
                </a:tc>
              </a:tr>
            </a:tbl>
          </a:graphicData>
        </a:graphic>
      </p:graphicFrame>
      <p:grpSp>
        <p:nvGrpSpPr>
          <p:cNvPr id="11" name="Group 10"/>
          <p:cNvGrpSpPr/>
          <p:nvPr/>
        </p:nvGrpSpPr>
        <p:grpSpPr>
          <a:xfrm>
            <a:off x="8793119" y="68993"/>
            <a:ext cx="3308264" cy="710303"/>
            <a:chOff x="8793119" y="27803"/>
            <a:chExt cx="3308264" cy="710303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93119" y="27803"/>
              <a:ext cx="3308264" cy="443435"/>
            </a:xfrm>
            <a:prstGeom prst="rect">
              <a:avLst/>
            </a:prstGeom>
          </p:spPr>
        </p:pic>
        <p:sp>
          <p:nvSpPr>
            <p:cNvPr id="13" name="Rectangle 12"/>
            <p:cNvSpPr/>
            <p:nvPr/>
          </p:nvSpPr>
          <p:spPr>
            <a:xfrm>
              <a:off x="8801357" y="452515"/>
              <a:ext cx="3300026" cy="28559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bg-BG" sz="600" b="1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Програма за развитие на селските райони. Европейски земеделски фонд за развитие на селските райони – Европа инвестира в селските райони</a:t>
              </a:r>
              <a:endParaRPr lang="bg-BG" sz="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3328854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1" y="922633"/>
            <a:ext cx="10725194" cy="43661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bg-BG" b="1" dirty="0" smtClean="0">
                <a:solidFill>
                  <a:srgbClr val="3E4434"/>
                </a:solidFill>
                <a:latin typeface="Cambria" panose="02040503050406030204" pitchFamily="18" charset="0"/>
              </a:rPr>
              <a:t>ЦЕЛИТЕ И МЕРКИТЕ НА </a:t>
            </a:r>
            <a:r>
              <a:rPr lang="bg-BG" b="1" dirty="0" smtClean="0">
                <a:solidFill>
                  <a:srgbClr val="C00000"/>
                </a:solidFill>
                <a:latin typeface="Cambria" panose="02040503050406030204" pitchFamily="18" charset="0"/>
              </a:rPr>
              <a:t>ОПИК ВЪВ </a:t>
            </a:r>
            <a:r>
              <a:rPr lang="ru-RU" b="1" dirty="0" smtClean="0">
                <a:solidFill>
                  <a:srgbClr val="C00000"/>
                </a:solidFill>
                <a:latin typeface="Cambria" panose="02040503050406030204" pitchFamily="18" charset="0"/>
              </a:rPr>
              <a:t>СВОМР </a:t>
            </a:r>
            <a:r>
              <a:rPr lang="ru-RU" b="1" dirty="0" smtClean="0">
                <a:solidFill>
                  <a:srgbClr val="3E4434"/>
                </a:solidFill>
                <a:latin typeface="Cambria" panose="02040503050406030204" pitchFamily="18" charset="0"/>
              </a:rPr>
              <a:t>– БЯЛА СЛАТИНА</a:t>
            </a:r>
            <a:endParaRPr lang="ru-RU" b="1" dirty="0">
              <a:solidFill>
                <a:srgbClr val="C00000"/>
              </a:solidFill>
              <a:latin typeface="Cambria" panose="02040503050406030204" pitchFamily="18" charset="0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684211" y="1449020"/>
            <a:ext cx="10889951" cy="472112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3464" indent="-283464" algn="l" defTabSz="914400" rtl="0" eaLnBrk="1" latinLnBrk="0" hangingPunct="1">
              <a:lnSpc>
                <a:spcPct val="112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200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83464" algn="l" defTabSz="914400" rtl="0" eaLnBrk="1" latinLnBrk="0" hangingPunct="1">
              <a:lnSpc>
                <a:spcPct val="112000"/>
              </a:lnSpc>
              <a:spcBef>
                <a:spcPts val="900"/>
              </a:spcBef>
              <a:buFont typeface="Corbel" panose="020B0503020204020204" pitchFamily="34" charset="0"/>
              <a:buChar char="–"/>
              <a:defRPr sz="180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83464" algn="l" defTabSz="914400" rtl="0" eaLnBrk="1" latinLnBrk="0" hangingPunct="1">
              <a:lnSpc>
                <a:spcPct val="112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160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83464" algn="l" defTabSz="914400" rtl="0" eaLnBrk="1" latinLnBrk="0" hangingPunct="1">
              <a:lnSpc>
                <a:spcPct val="112000"/>
              </a:lnSpc>
              <a:spcBef>
                <a:spcPts val="900"/>
              </a:spcBef>
              <a:buFont typeface="Corbel" panose="020B0503020204020204" pitchFamily="34" charset="0"/>
              <a:buChar char="–"/>
              <a:defRPr sz="140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83464" algn="l" defTabSz="914400" rtl="0" eaLnBrk="1" latinLnBrk="0" hangingPunct="1">
              <a:lnSpc>
                <a:spcPct val="112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1400" i="1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83464" algn="l" defTabSz="914400" rtl="0" eaLnBrk="1" latinLnBrk="0" hangingPunct="1">
              <a:lnSpc>
                <a:spcPct val="112000"/>
              </a:lnSpc>
              <a:spcBef>
                <a:spcPts val="130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83464" algn="l" defTabSz="914400" rtl="0" eaLnBrk="1" latinLnBrk="0" hangingPunct="1">
              <a:lnSpc>
                <a:spcPct val="112000"/>
              </a:lnSpc>
              <a:spcBef>
                <a:spcPts val="1300"/>
              </a:spcBef>
              <a:buFont typeface="Arial" panose="020B0604020202020204" pitchFamily="34" charset="0"/>
              <a:buChar char="•"/>
              <a:defRPr sz="1400" i="1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83464" algn="l" defTabSz="914400" rtl="0" eaLnBrk="1" latinLnBrk="0" hangingPunct="1">
              <a:lnSpc>
                <a:spcPct val="112000"/>
              </a:lnSpc>
              <a:spcBef>
                <a:spcPts val="130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83464" algn="l" defTabSz="914400" rtl="0" eaLnBrk="1" latinLnBrk="0" hangingPunct="1">
              <a:lnSpc>
                <a:spcPct val="112000"/>
              </a:lnSpc>
              <a:spcBef>
                <a:spcPts val="1300"/>
              </a:spcBef>
              <a:buFont typeface="Arial" panose="020B0604020202020204" pitchFamily="34" charset="0"/>
              <a:buChar char="•"/>
              <a:defRPr sz="1400" i="1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1" dirty="0" smtClean="0">
                <a:solidFill>
                  <a:srgbClr val="3E4434"/>
                </a:solidFill>
                <a:latin typeface="Cambria" panose="02040503050406030204" pitchFamily="18" charset="0"/>
              </a:rPr>
              <a:t>ЗА ПОСТИГАНЕ НА СПЕЦИФИЧНИТЕ ЗА ОПИК 2014 – 2020 Г. ЦЕЛИ:</a:t>
            </a:r>
          </a:p>
          <a:p>
            <a:pPr>
              <a:lnSpc>
                <a:spcPct val="100000"/>
              </a:lnSpc>
              <a:spcBef>
                <a:spcPts val="400"/>
              </a:spcBef>
            </a:pPr>
            <a:r>
              <a:rPr lang="ru-RU" sz="17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Повишаване </a:t>
            </a:r>
            <a:r>
              <a:rPr lang="ru-RU" sz="1700" dirty="0">
                <a:solidFill>
                  <a:srgbClr val="3E4434"/>
                </a:solidFill>
                <a:latin typeface="Cambria" panose="02040503050406030204" pitchFamily="18" charset="0"/>
              </a:rPr>
              <a:t>на капацитета на малките и средните предприятия (МСП) за пазарно развитие, </a:t>
            </a:r>
            <a:r>
              <a:rPr lang="ru-RU" sz="17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производителността </a:t>
            </a:r>
            <a:r>
              <a:rPr lang="ru-RU" sz="1700" dirty="0">
                <a:solidFill>
                  <a:srgbClr val="3E4434"/>
                </a:solidFill>
                <a:latin typeface="Cambria" panose="02040503050406030204" pitchFamily="18" charset="0"/>
              </a:rPr>
              <a:t>на труда и намаляване на енергоемкостта и ресурсоемкостта на производството на тези територии;</a:t>
            </a:r>
          </a:p>
          <a:p>
            <a:pPr>
              <a:lnSpc>
                <a:spcPct val="100000"/>
              </a:lnSpc>
              <a:spcBef>
                <a:spcPts val="400"/>
              </a:spcBef>
            </a:pPr>
            <a:r>
              <a:rPr lang="ru-RU" sz="17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Насърчаване </a:t>
            </a:r>
            <a:r>
              <a:rPr lang="ru-RU" sz="1700" dirty="0">
                <a:solidFill>
                  <a:srgbClr val="3E4434"/>
                </a:solidFill>
                <a:latin typeface="Cambria" panose="02040503050406030204" pitchFamily="18" charset="0"/>
              </a:rPr>
              <a:t>на иновационната активност, разработването и внедряването на иновации от и на тези територии, както и насърчаване на частните инвестиции в научни изследвания и иновации;</a:t>
            </a:r>
          </a:p>
          <a:p>
            <a:pPr>
              <a:lnSpc>
                <a:spcPct val="100000"/>
              </a:lnSpc>
              <a:spcBef>
                <a:spcPts val="400"/>
              </a:spcBef>
            </a:pPr>
            <a:r>
              <a:rPr lang="ru-RU" sz="17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Подобряване </a:t>
            </a:r>
            <a:r>
              <a:rPr lang="ru-RU" sz="1700" dirty="0">
                <a:solidFill>
                  <a:srgbClr val="3E4434"/>
                </a:solidFill>
                <a:latin typeface="Cambria" panose="02040503050406030204" pitchFamily="18" charset="0"/>
              </a:rPr>
              <a:t>на достъпа до финансиране на МСП и насърчаване създаването на нови устойчиви предприятия, които да осигуряват заетост на местното население и възможности за повишаване на доходите </a:t>
            </a:r>
            <a:r>
              <a:rPr lang="ru-RU" sz="17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му</a:t>
            </a:r>
            <a:endParaRPr lang="ru-RU" sz="1700" dirty="0">
              <a:solidFill>
                <a:srgbClr val="3E4434"/>
              </a:solidFill>
              <a:latin typeface="Cambria" panose="020405030504060302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400"/>
              </a:spcBef>
              <a:buNone/>
            </a:pPr>
            <a:endParaRPr lang="ru-RU" sz="800" dirty="0" smtClean="0">
              <a:solidFill>
                <a:srgbClr val="FF0000"/>
              </a:solidFill>
              <a:latin typeface="Cambria" panose="020405030504060302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900" b="1" dirty="0" smtClean="0">
                <a:solidFill>
                  <a:srgbClr val="C00000"/>
                </a:solidFill>
                <a:latin typeface="Cambria" panose="02040503050406030204" pitchFamily="18" charset="0"/>
              </a:rPr>
              <a:t>СВОМР </a:t>
            </a:r>
            <a:r>
              <a:rPr lang="ru-RU" sz="1900" b="1" dirty="0">
                <a:solidFill>
                  <a:srgbClr val="C00000"/>
                </a:solidFill>
                <a:latin typeface="Cambria" panose="02040503050406030204" pitchFamily="18" charset="0"/>
              </a:rPr>
              <a:t>на МИГ “Бяла Слатина” ще прилага </a:t>
            </a:r>
            <a:r>
              <a:rPr lang="ru-RU" sz="1900" b="1" dirty="0" smtClean="0">
                <a:solidFill>
                  <a:srgbClr val="C00000"/>
                </a:solidFill>
                <a:latin typeface="Cambria" panose="02040503050406030204" pitchFamily="18" charset="0"/>
              </a:rPr>
              <a:t>следните, представени по-нататък мерки:</a:t>
            </a:r>
          </a:p>
          <a:p>
            <a:pPr marL="0" indent="0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dirty="0" smtClean="0">
                <a:solidFill>
                  <a:srgbClr val="C00000"/>
                </a:solidFill>
                <a:latin typeface="Cambria" panose="02040503050406030204" pitchFamily="18" charset="0"/>
              </a:rPr>
              <a:t>Мярка 2.1: </a:t>
            </a:r>
            <a:r>
              <a:rPr lang="ru-RU" sz="16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Достъп </a:t>
            </a:r>
            <a:r>
              <a:rPr lang="ru-RU" sz="1600" dirty="0">
                <a:solidFill>
                  <a:srgbClr val="3E4434"/>
                </a:solidFill>
                <a:latin typeface="Cambria" panose="02040503050406030204" pitchFamily="18" charset="0"/>
              </a:rPr>
              <a:t>до финансиране в подкрепа на </a:t>
            </a:r>
            <a:r>
              <a:rPr lang="ru-RU" sz="16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предприемачеството </a:t>
            </a:r>
            <a:endParaRPr lang="ru-RU" sz="1600" dirty="0">
              <a:solidFill>
                <a:srgbClr val="3E4434"/>
              </a:solidFill>
              <a:latin typeface="Cambria" panose="020405030504060302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1" dirty="0" smtClean="0">
                <a:solidFill>
                  <a:srgbClr val="3E4434"/>
                </a:solidFill>
                <a:latin typeface="Cambria" panose="02040503050406030204" pitchFamily="18" charset="0"/>
              </a:rPr>
              <a:t>Обхват </a:t>
            </a:r>
            <a:r>
              <a:rPr lang="ru-RU" sz="1600" b="1" dirty="0">
                <a:solidFill>
                  <a:srgbClr val="3E4434"/>
                </a:solidFill>
                <a:latin typeface="Cambria" panose="02040503050406030204" pitchFamily="18" charset="0"/>
              </a:rPr>
              <a:t>на </a:t>
            </a:r>
            <a:r>
              <a:rPr lang="ru-RU" sz="1600" b="1" dirty="0" smtClean="0">
                <a:solidFill>
                  <a:srgbClr val="3E4434"/>
                </a:solidFill>
                <a:latin typeface="Cambria" panose="02040503050406030204" pitchFamily="18" charset="0"/>
              </a:rPr>
              <a:t>инвестициите: </a:t>
            </a:r>
            <a:r>
              <a:rPr lang="ru-RU" sz="16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Мярката </a:t>
            </a:r>
            <a:r>
              <a:rPr lang="ru-RU" sz="1600" dirty="0">
                <a:solidFill>
                  <a:srgbClr val="3E4434"/>
                </a:solidFill>
                <a:latin typeface="Cambria" panose="02040503050406030204" pitchFamily="18" charset="0"/>
              </a:rPr>
              <a:t>подкрепя дейностите от Приоритетна ос 2: „Предприемачество и капацитет за растеж“, Инвестиционен приоритет 1: „Достъп до финансиране в подкрепа на предприемачеството“ </a:t>
            </a:r>
          </a:p>
          <a:p>
            <a:pPr marL="0" indent="0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dirty="0" smtClean="0">
                <a:solidFill>
                  <a:srgbClr val="C00000"/>
                </a:solidFill>
                <a:latin typeface="Cambria" panose="02040503050406030204" pitchFamily="18" charset="0"/>
              </a:rPr>
              <a:t>Мярка </a:t>
            </a:r>
            <a:r>
              <a:rPr lang="ru-RU" sz="1600" dirty="0">
                <a:solidFill>
                  <a:srgbClr val="C00000"/>
                </a:solidFill>
                <a:latin typeface="Cambria" panose="02040503050406030204" pitchFamily="18" charset="0"/>
              </a:rPr>
              <a:t>2.2: </a:t>
            </a:r>
            <a:r>
              <a:rPr lang="ru-RU" sz="16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Капацитет </a:t>
            </a:r>
            <a:r>
              <a:rPr lang="ru-RU" sz="1600" dirty="0">
                <a:solidFill>
                  <a:srgbClr val="3E4434"/>
                </a:solidFill>
                <a:latin typeface="Cambria" panose="02040503050406030204" pitchFamily="18" charset="0"/>
              </a:rPr>
              <a:t>за растеж на </a:t>
            </a:r>
            <a:r>
              <a:rPr lang="ru-RU" sz="16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МСП</a:t>
            </a:r>
            <a:endParaRPr lang="ru-RU" sz="1600" dirty="0">
              <a:solidFill>
                <a:srgbClr val="3E4434"/>
              </a:solidFill>
              <a:latin typeface="Cambria" panose="020405030504060302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1" dirty="0" smtClean="0">
                <a:solidFill>
                  <a:srgbClr val="3E4434"/>
                </a:solidFill>
                <a:latin typeface="Cambria" panose="02040503050406030204" pitchFamily="18" charset="0"/>
              </a:rPr>
              <a:t>Обхват </a:t>
            </a:r>
            <a:r>
              <a:rPr lang="ru-RU" sz="1600" b="1" dirty="0">
                <a:solidFill>
                  <a:srgbClr val="3E4434"/>
                </a:solidFill>
                <a:latin typeface="Cambria" panose="02040503050406030204" pitchFamily="18" charset="0"/>
              </a:rPr>
              <a:t>на </a:t>
            </a:r>
            <a:r>
              <a:rPr lang="ru-RU" sz="1600" b="1" dirty="0" smtClean="0">
                <a:solidFill>
                  <a:srgbClr val="3E4434"/>
                </a:solidFill>
                <a:latin typeface="Cambria" panose="02040503050406030204" pitchFamily="18" charset="0"/>
              </a:rPr>
              <a:t>инвестициите: </a:t>
            </a:r>
            <a:r>
              <a:rPr lang="ru-RU" sz="16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Мярката </a:t>
            </a:r>
            <a:r>
              <a:rPr lang="ru-RU" sz="1600" dirty="0">
                <a:solidFill>
                  <a:srgbClr val="3E4434"/>
                </a:solidFill>
                <a:latin typeface="Cambria" panose="02040503050406030204" pitchFamily="18" charset="0"/>
              </a:rPr>
              <a:t>подкрепя дейностите по Приоритетна ос 2: „Предприемачество и капацитет за растеж“, Инвестиционен приоритет 2: „Капацитет за растеж на МСП” от ОПИК</a:t>
            </a:r>
          </a:p>
          <a:p>
            <a:pPr marL="0" indent="0">
              <a:lnSpc>
                <a:spcPct val="100000"/>
              </a:lnSpc>
              <a:spcBef>
                <a:spcPts val="400"/>
              </a:spcBef>
              <a:buNone/>
            </a:pPr>
            <a:endParaRPr lang="ru-RU" dirty="0" smtClean="0">
              <a:solidFill>
                <a:srgbClr val="FF0000"/>
              </a:solidFill>
              <a:latin typeface="Cambria" panose="02040503050406030204" pitchFamily="18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8793119" y="68993"/>
            <a:ext cx="3308264" cy="710303"/>
            <a:chOff x="8793119" y="27803"/>
            <a:chExt cx="3308264" cy="710303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93119" y="27803"/>
              <a:ext cx="3308264" cy="443435"/>
            </a:xfrm>
            <a:prstGeom prst="rect">
              <a:avLst/>
            </a:prstGeom>
          </p:spPr>
        </p:pic>
        <p:sp>
          <p:nvSpPr>
            <p:cNvPr id="8" name="Rectangle 7"/>
            <p:cNvSpPr/>
            <p:nvPr/>
          </p:nvSpPr>
          <p:spPr>
            <a:xfrm>
              <a:off x="8801357" y="452515"/>
              <a:ext cx="3300026" cy="28559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bg-BG" sz="600" b="1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Програма за развитие на селските райони. Европейски земеделски фонд за развитие на селските райони – Европа инвестира в селските райони</a:t>
              </a:r>
              <a:endParaRPr lang="bg-BG" sz="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1794901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1" y="922633"/>
            <a:ext cx="10725194" cy="77074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b="1" dirty="0" smtClean="0">
                <a:solidFill>
                  <a:srgbClr val="C00000"/>
                </a:solidFill>
                <a:latin typeface="Cambria" panose="02040503050406030204" pitchFamily="18" charset="0"/>
              </a:rPr>
              <a:t>МЯРКА</a:t>
            </a:r>
            <a:r>
              <a:rPr lang="en-US" b="1" dirty="0" smtClean="0">
                <a:solidFill>
                  <a:srgbClr val="C00000"/>
                </a:solidFill>
                <a:latin typeface="Cambria" panose="02040503050406030204" pitchFamily="18" charset="0"/>
              </a:rPr>
              <a:t> 2.1</a:t>
            </a:r>
            <a:r>
              <a:rPr lang="ru-RU" b="1" dirty="0" smtClean="0">
                <a:solidFill>
                  <a:srgbClr val="C00000"/>
                </a:solidFill>
                <a:latin typeface="Cambria" panose="02040503050406030204" pitchFamily="18" charset="0"/>
              </a:rPr>
              <a:t>. </a:t>
            </a:r>
            <a:r>
              <a:rPr lang="ru-RU" b="1" dirty="0" smtClean="0">
                <a:solidFill>
                  <a:srgbClr val="3E4434"/>
                </a:solidFill>
                <a:latin typeface="Cambria" panose="02040503050406030204" pitchFamily="18" charset="0"/>
              </a:rPr>
              <a:t>ДОСТЪП ДО ФИНАНСИРАНЕ В ПОДКРЕПА НА ПРЕДПРИЕМАЧЕСТВОТО</a:t>
            </a:r>
            <a:endParaRPr lang="ru-RU" b="1" dirty="0">
              <a:solidFill>
                <a:srgbClr val="3E4434"/>
              </a:solidFill>
              <a:latin typeface="Cambria" panose="02040503050406030204" pitchFamily="18" charset="0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790830" y="1367481"/>
            <a:ext cx="11145797" cy="47940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3464" indent="-283464" algn="l" defTabSz="914400" rtl="0" eaLnBrk="1" latinLnBrk="0" hangingPunct="1">
              <a:lnSpc>
                <a:spcPct val="112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200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83464" algn="l" defTabSz="914400" rtl="0" eaLnBrk="1" latinLnBrk="0" hangingPunct="1">
              <a:lnSpc>
                <a:spcPct val="112000"/>
              </a:lnSpc>
              <a:spcBef>
                <a:spcPts val="900"/>
              </a:spcBef>
              <a:buFont typeface="Corbel" panose="020B0503020204020204" pitchFamily="34" charset="0"/>
              <a:buChar char="–"/>
              <a:defRPr sz="180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83464" algn="l" defTabSz="914400" rtl="0" eaLnBrk="1" latinLnBrk="0" hangingPunct="1">
              <a:lnSpc>
                <a:spcPct val="112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160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83464" algn="l" defTabSz="914400" rtl="0" eaLnBrk="1" latinLnBrk="0" hangingPunct="1">
              <a:lnSpc>
                <a:spcPct val="112000"/>
              </a:lnSpc>
              <a:spcBef>
                <a:spcPts val="900"/>
              </a:spcBef>
              <a:buFont typeface="Corbel" panose="020B0503020204020204" pitchFamily="34" charset="0"/>
              <a:buChar char="–"/>
              <a:defRPr sz="140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83464" algn="l" defTabSz="914400" rtl="0" eaLnBrk="1" latinLnBrk="0" hangingPunct="1">
              <a:lnSpc>
                <a:spcPct val="112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1400" i="1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83464" algn="l" defTabSz="914400" rtl="0" eaLnBrk="1" latinLnBrk="0" hangingPunct="1">
              <a:lnSpc>
                <a:spcPct val="112000"/>
              </a:lnSpc>
              <a:spcBef>
                <a:spcPts val="130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83464" algn="l" defTabSz="914400" rtl="0" eaLnBrk="1" latinLnBrk="0" hangingPunct="1">
              <a:lnSpc>
                <a:spcPct val="112000"/>
              </a:lnSpc>
              <a:spcBef>
                <a:spcPts val="1300"/>
              </a:spcBef>
              <a:buFont typeface="Arial" panose="020B0604020202020204" pitchFamily="34" charset="0"/>
              <a:buChar char="•"/>
              <a:defRPr sz="1400" i="1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83464" algn="l" defTabSz="914400" rtl="0" eaLnBrk="1" latinLnBrk="0" hangingPunct="1">
              <a:lnSpc>
                <a:spcPct val="112000"/>
              </a:lnSpc>
              <a:spcBef>
                <a:spcPts val="130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83464" algn="l" defTabSz="914400" rtl="0" eaLnBrk="1" latinLnBrk="0" hangingPunct="1">
              <a:lnSpc>
                <a:spcPct val="112000"/>
              </a:lnSpc>
              <a:spcBef>
                <a:spcPts val="1300"/>
              </a:spcBef>
              <a:buFont typeface="Arial" panose="020B0604020202020204" pitchFamily="34" charset="0"/>
              <a:buChar char="•"/>
              <a:defRPr sz="1400" i="1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ru-RU" sz="1800" dirty="0" smtClean="0">
                <a:solidFill>
                  <a:srgbClr val="C00000"/>
                </a:solidFill>
                <a:latin typeface="Cambria" panose="02040503050406030204" pitchFamily="18" charset="0"/>
              </a:rPr>
              <a:t>ЦЕЛИ: </a:t>
            </a:r>
            <a:r>
              <a:rPr lang="ru-RU" sz="1800" dirty="0">
                <a:solidFill>
                  <a:srgbClr val="3E4434"/>
                </a:solidFill>
                <a:latin typeface="Cambria" panose="02040503050406030204" pitchFamily="18" charset="0"/>
              </a:rPr>
              <a:t>Повишаване на конкурентоспособността на местните икономики и възможности за създаване на местен бизнес, вкл. чрез диверсификация и алтернативни </a:t>
            </a:r>
            <a:r>
              <a:rPr lang="ru-RU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дейности. </a:t>
            </a:r>
            <a:r>
              <a:rPr lang="ru-RU" sz="1800" dirty="0">
                <a:solidFill>
                  <a:srgbClr val="3E4434"/>
                </a:solidFill>
                <a:latin typeface="Cambria" panose="02040503050406030204" pitchFamily="18" charset="0"/>
              </a:rPr>
              <a:t>Подобряване нивото на оцеляване на МСП, включително чрез насърчаване на </a:t>
            </a:r>
            <a:r>
              <a:rPr lang="ru-RU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предприемачеството</a:t>
            </a:r>
            <a:endParaRPr lang="ru-RU" sz="1800" dirty="0">
              <a:solidFill>
                <a:srgbClr val="3E4434"/>
              </a:solidFill>
              <a:latin typeface="Cambria" panose="02040503050406030204" pitchFamily="18" charset="0"/>
            </a:endParaRPr>
          </a:p>
          <a:p>
            <a:pPr>
              <a:lnSpc>
                <a:spcPct val="100000"/>
              </a:lnSpc>
            </a:pPr>
            <a:r>
              <a:rPr lang="ru-RU" sz="1800" dirty="0" smtClean="0">
                <a:solidFill>
                  <a:srgbClr val="C00000"/>
                </a:solidFill>
                <a:latin typeface="Cambria" panose="02040503050406030204" pitchFamily="18" charset="0"/>
              </a:rPr>
              <a:t>ДОПУСТИМИ ДЕЙНОСТИ: </a:t>
            </a:r>
            <a:r>
              <a:rPr lang="bg-BG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На</a:t>
            </a:r>
            <a:r>
              <a:rPr lang="ru-RU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сърчаване </a:t>
            </a:r>
            <a:r>
              <a:rPr lang="ru-RU" sz="1800" dirty="0">
                <a:solidFill>
                  <a:srgbClr val="3E4434"/>
                </a:solidFill>
                <a:latin typeface="Cambria" panose="02040503050406030204" pitchFamily="18" charset="0"/>
              </a:rPr>
              <a:t>на предприемаческите идеи в области, свързани с европейски и регионални предизвикателства и секторите на НСНМСП. Подкрепа ще получат предприятия в специфични сфери, напр.: творчески и културни индустрии, предприятия, разработващи нови продукти и услуги, свързани със застаряване на населението, полагане на грижи и здравеопазване, в т.ч. </a:t>
            </a:r>
            <a:r>
              <a:rPr lang="ru-RU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и социално </a:t>
            </a:r>
            <a:r>
              <a:rPr lang="ru-RU" sz="1800" dirty="0">
                <a:solidFill>
                  <a:srgbClr val="3E4434"/>
                </a:solidFill>
                <a:latin typeface="Cambria" panose="02040503050406030204" pitchFamily="18" charset="0"/>
              </a:rPr>
              <a:t>предприемачество. Предвижда се и подкрепа на идеи, които ще се реализират от жени предприемачи, стартиращи предприемачи – лица до 29 годишна възраст и за лица на възраст над 50 години, стартиращи собствен бизнес, като дейностите трябва да съответстват на принципа на ефективност и ефикасност, при най-адекватното съотношение между очакваните разходи и ползи. </a:t>
            </a:r>
          </a:p>
          <a:p>
            <a:pPr>
              <a:lnSpc>
                <a:spcPct val="100000"/>
              </a:lnSpc>
            </a:pPr>
            <a:r>
              <a:rPr lang="ru-RU" sz="1800" dirty="0" smtClean="0">
                <a:solidFill>
                  <a:srgbClr val="C00000"/>
                </a:solidFill>
                <a:latin typeface="Cambria" panose="02040503050406030204" pitchFamily="18" charset="0"/>
              </a:rPr>
              <a:t>ФИНАНСОВИ </a:t>
            </a:r>
            <a:r>
              <a:rPr lang="ru-RU" sz="1800" dirty="0">
                <a:solidFill>
                  <a:srgbClr val="C00000"/>
                </a:solidFill>
                <a:latin typeface="Cambria" panose="02040503050406030204" pitchFamily="18" charset="0"/>
              </a:rPr>
              <a:t>ПАРАМЕТРИ: </a:t>
            </a:r>
            <a:r>
              <a:rPr lang="ru-RU" sz="1800" dirty="0" smtClean="0">
                <a:solidFill>
                  <a:srgbClr val="C00000"/>
                </a:solidFill>
                <a:latin typeface="Cambria" panose="02040503050406030204" pitchFamily="18" charset="0"/>
              </a:rPr>
              <a:t/>
            </a:r>
            <a:br>
              <a:rPr lang="ru-RU" sz="1800" dirty="0" smtClean="0">
                <a:solidFill>
                  <a:srgbClr val="C00000"/>
                </a:solidFill>
                <a:latin typeface="Cambria" panose="02040503050406030204" pitchFamily="18" charset="0"/>
              </a:rPr>
            </a:br>
            <a:r>
              <a:rPr lang="ru-RU" sz="1800" dirty="0">
                <a:solidFill>
                  <a:srgbClr val="3E4434"/>
                </a:solidFill>
                <a:latin typeface="Cambria" panose="02040503050406030204" pitchFamily="18" charset="0"/>
              </a:rPr>
              <a:t>Минимален размер на допустимите разходи за проект –  </a:t>
            </a:r>
            <a:r>
              <a:rPr lang="ru-RU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50 </a:t>
            </a:r>
            <a:r>
              <a:rPr lang="ru-RU" sz="1800" dirty="0">
                <a:solidFill>
                  <a:srgbClr val="3E4434"/>
                </a:solidFill>
                <a:latin typeface="Cambria" panose="02040503050406030204" pitchFamily="18" charset="0"/>
              </a:rPr>
              <a:t>000  </a:t>
            </a:r>
            <a:r>
              <a:rPr lang="ru-RU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лева</a:t>
            </a:r>
            <a:br>
              <a:rPr lang="ru-RU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</a:br>
            <a:r>
              <a:rPr lang="ru-RU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Максимален </a:t>
            </a:r>
            <a:r>
              <a:rPr lang="ru-RU" sz="1800" dirty="0">
                <a:solidFill>
                  <a:srgbClr val="3E4434"/>
                </a:solidFill>
                <a:latin typeface="Cambria" panose="02040503050406030204" pitchFamily="18" charset="0"/>
              </a:rPr>
              <a:t>размер на допустимите разходи за проект – </a:t>
            </a:r>
            <a:r>
              <a:rPr lang="ru-RU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390 </a:t>
            </a:r>
            <a:r>
              <a:rPr lang="ru-RU" sz="1800" dirty="0">
                <a:solidFill>
                  <a:srgbClr val="3E4434"/>
                </a:solidFill>
                <a:latin typeface="Cambria" panose="02040503050406030204" pitchFamily="18" charset="0"/>
              </a:rPr>
              <a:t>000 </a:t>
            </a:r>
            <a:r>
              <a:rPr lang="ru-RU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лева</a:t>
            </a:r>
            <a:br>
              <a:rPr lang="ru-RU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</a:br>
            <a:r>
              <a:rPr lang="ru-RU" sz="1800" b="1" dirty="0" smtClean="0">
                <a:solidFill>
                  <a:srgbClr val="3E4434"/>
                </a:solidFill>
                <a:latin typeface="Cambria" panose="02040503050406030204" pitchFamily="18" charset="0"/>
              </a:rPr>
              <a:t>Финансовата </a:t>
            </a:r>
            <a:r>
              <a:rPr lang="ru-RU" sz="1800" b="1" dirty="0">
                <a:solidFill>
                  <a:srgbClr val="3E4434"/>
                </a:solidFill>
                <a:latin typeface="Cambria" panose="02040503050406030204" pitchFamily="18" charset="0"/>
              </a:rPr>
              <a:t>помощ по тази мярка  е в размер на  </a:t>
            </a:r>
            <a:r>
              <a:rPr lang="ru-RU" sz="1800" b="1" dirty="0" smtClean="0">
                <a:solidFill>
                  <a:srgbClr val="3E4434"/>
                </a:solidFill>
                <a:latin typeface="Cambria" panose="02040503050406030204" pitchFamily="18" charset="0"/>
              </a:rPr>
              <a:t>700 </a:t>
            </a:r>
            <a:r>
              <a:rPr lang="ru-RU" sz="1800" b="1" dirty="0">
                <a:solidFill>
                  <a:srgbClr val="3E4434"/>
                </a:solidFill>
                <a:latin typeface="Cambria" panose="02040503050406030204" pitchFamily="18" charset="0"/>
              </a:rPr>
              <a:t>000 </a:t>
            </a:r>
            <a:r>
              <a:rPr lang="ru-RU" sz="1800" b="1" dirty="0" smtClean="0">
                <a:solidFill>
                  <a:srgbClr val="3E4434"/>
                </a:solidFill>
                <a:latin typeface="Cambria" panose="02040503050406030204" pitchFamily="18" charset="0"/>
              </a:rPr>
              <a:t>лева</a:t>
            </a:r>
            <a:r>
              <a:rPr lang="ru-RU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  <a:t/>
            </a:r>
            <a:br>
              <a:rPr lang="ru-RU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</a:br>
            <a:r>
              <a:rPr lang="ru-RU" sz="1800" b="1" dirty="0" smtClean="0">
                <a:solidFill>
                  <a:srgbClr val="3E4434"/>
                </a:solidFill>
                <a:latin typeface="Cambria" panose="02040503050406030204" pitchFamily="18" charset="0"/>
              </a:rPr>
              <a:t>Максималният </a:t>
            </a:r>
            <a:r>
              <a:rPr lang="ru-RU" sz="1800" b="1" dirty="0">
                <a:solidFill>
                  <a:srgbClr val="3E4434"/>
                </a:solidFill>
                <a:latin typeface="Cambria" panose="02040503050406030204" pitchFamily="18" charset="0"/>
              </a:rPr>
              <a:t>интензитет на помощта – </a:t>
            </a:r>
            <a:r>
              <a:rPr lang="ru-RU" sz="1800" b="1" dirty="0" smtClean="0">
                <a:solidFill>
                  <a:srgbClr val="3E4434"/>
                </a:solidFill>
                <a:latin typeface="Cambria" panose="02040503050406030204" pitchFamily="18" charset="0"/>
              </a:rPr>
              <a:t>до 90 %</a:t>
            </a:r>
          </a:p>
          <a:p>
            <a:pPr>
              <a:lnSpc>
                <a:spcPct val="100000"/>
              </a:lnSpc>
            </a:pPr>
            <a:endParaRPr lang="ru-RU" sz="1800" b="1" dirty="0">
              <a:solidFill>
                <a:srgbClr val="3E4434"/>
              </a:solidFill>
              <a:latin typeface="Cambria" panose="020405030504060302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ru-RU" sz="1800" dirty="0">
              <a:solidFill>
                <a:srgbClr val="3E4434"/>
              </a:solidFill>
              <a:latin typeface="Cambria" panose="02040503050406030204" pitchFamily="18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8793119" y="68993"/>
            <a:ext cx="3308264" cy="710303"/>
            <a:chOff x="8793119" y="27803"/>
            <a:chExt cx="3308264" cy="710303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93119" y="27803"/>
              <a:ext cx="3308264" cy="443435"/>
            </a:xfrm>
            <a:prstGeom prst="rect">
              <a:avLst/>
            </a:prstGeom>
          </p:spPr>
        </p:pic>
        <p:sp>
          <p:nvSpPr>
            <p:cNvPr id="8" name="Rectangle 7"/>
            <p:cNvSpPr/>
            <p:nvPr/>
          </p:nvSpPr>
          <p:spPr>
            <a:xfrm>
              <a:off x="8801357" y="452515"/>
              <a:ext cx="3300026" cy="28559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bg-BG" sz="600" b="1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Програма за развитие на селските райони. Европейски земеделски фонд за развитие на селските райони – Европа инвестира в селските райони</a:t>
              </a:r>
              <a:endParaRPr lang="bg-BG" sz="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1195416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1" y="922633"/>
            <a:ext cx="10725194" cy="77074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b="1" dirty="0" smtClean="0">
                <a:solidFill>
                  <a:srgbClr val="C00000"/>
                </a:solidFill>
                <a:latin typeface="Cambria" panose="02040503050406030204" pitchFamily="18" charset="0"/>
              </a:rPr>
              <a:t>МЯРКА</a:t>
            </a:r>
            <a:r>
              <a:rPr lang="en-US" b="1" dirty="0" smtClean="0">
                <a:solidFill>
                  <a:srgbClr val="C00000"/>
                </a:solidFill>
                <a:latin typeface="Cambria" panose="02040503050406030204" pitchFamily="18" charset="0"/>
              </a:rPr>
              <a:t> 2.</a:t>
            </a:r>
            <a:r>
              <a:rPr lang="bg-BG" b="1" dirty="0" smtClean="0">
                <a:solidFill>
                  <a:srgbClr val="C00000"/>
                </a:solidFill>
                <a:latin typeface="Cambria" panose="02040503050406030204" pitchFamily="18" charset="0"/>
              </a:rPr>
              <a:t>2</a:t>
            </a:r>
            <a:r>
              <a:rPr lang="ru-RU" b="1" dirty="0" smtClean="0">
                <a:solidFill>
                  <a:srgbClr val="C00000"/>
                </a:solidFill>
                <a:latin typeface="Cambria" panose="02040503050406030204" pitchFamily="18" charset="0"/>
              </a:rPr>
              <a:t>. </a:t>
            </a:r>
            <a:r>
              <a:rPr lang="ru-RU" b="1" dirty="0" smtClean="0">
                <a:solidFill>
                  <a:srgbClr val="3E4434"/>
                </a:solidFill>
                <a:latin typeface="Cambria" panose="02040503050406030204" pitchFamily="18" charset="0"/>
              </a:rPr>
              <a:t>КАПАЦИТЕТ ЗА РАСТЕЖ НА МСП</a:t>
            </a:r>
            <a:endParaRPr lang="ru-RU" b="1" dirty="0">
              <a:solidFill>
                <a:schemeClr val="accent6">
                  <a:lumMod val="50000"/>
                </a:schemeClr>
              </a:solidFill>
              <a:latin typeface="Cambria" panose="02040503050406030204" pitchFamily="18" charset="0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790830" y="1367481"/>
            <a:ext cx="11145797" cy="47940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3464" indent="-283464" algn="l" defTabSz="914400" rtl="0" eaLnBrk="1" latinLnBrk="0" hangingPunct="1">
              <a:lnSpc>
                <a:spcPct val="112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200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83464" algn="l" defTabSz="914400" rtl="0" eaLnBrk="1" latinLnBrk="0" hangingPunct="1">
              <a:lnSpc>
                <a:spcPct val="112000"/>
              </a:lnSpc>
              <a:spcBef>
                <a:spcPts val="900"/>
              </a:spcBef>
              <a:buFont typeface="Corbel" panose="020B0503020204020204" pitchFamily="34" charset="0"/>
              <a:buChar char="–"/>
              <a:defRPr sz="180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83464" algn="l" defTabSz="914400" rtl="0" eaLnBrk="1" latinLnBrk="0" hangingPunct="1">
              <a:lnSpc>
                <a:spcPct val="112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160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83464" algn="l" defTabSz="914400" rtl="0" eaLnBrk="1" latinLnBrk="0" hangingPunct="1">
              <a:lnSpc>
                <a:spcPct val="112000"/>
              </a:lnSpc>
              <a:spcBef>
                <a:spcPts val="900"/>
              </a:spcBef>
              <a:buFont typeface="Corbel" panose="020B0503020204020204" pitchFamily="34" charset="0"/>
              <a:buChar char="–"/>
              <a:defRPr sz="140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83464" algn="l" defTabSz="914400" rtl="0" eaLnBrk="1" latinLnBrk="0" hangingPunct="1">
              <a:lnSpc>
                <a:spcPct val="112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1400" i="1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83464" algn="l" defTabSz="914400" rtl="0" eaLnBrk="1" latinLnBrk="0" hangingPunct="1">
              <a:lnSpc>
                <a:spcPct val="112000"/>
              </a:lnSpc>
              <a:spcBef>
                <a:spcPts val="130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83464" algn="l" defTabSz="914400" rtl="0" eaLnBrk="1" latinLnBrk="0" hangingPunct="1">
              <a:lnSpc>
                <a:spcPct val="112000"/>
              </a:lnSpc>
              <a:spcBef>
                <a:spcPts val="1300"/>
              </a:spcBef>
              <a:buFont typeface="Arial" panose="020B0604020202020204" pitchFamily="34" charset="0"/>
              <a:buChar char="•"/>
              <a:defRPr sz="1400" i="1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83464" algn="l" defTabSz="914400" rtl="0" eaLnBrk="1" latinLnBrk="0" hangingPunct="1">
              <a:lnSpc>
                <a:spcPct val="112000"/>
              </a:lnSpc>
              <a:spcBef>
                <a:spcPts val="130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83464" algn="l" defTabSz="914400" rtl="0" eaLnBrk="1" latinLnBrk="0" hangingPunct="1">
              <a:lnSpc>
                <a:spcPct val="112000"/>
              </a:lnSpc>
              <a:spcBef>
                <a:spcPts val="1300"/>
              </a:spcBef>
              <a:buFont typeface="Arial" panose="020B0604020202020204" pitchFamily="34" charset="0"/>
              <a:buChar char="•"/>
              <a:defRPr sz="1400" i="1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ru-RU" sz="1800" dirty="0" smtClean="0">
                <a:solidFill>
                  <a:srgbClr val="C00000"/>
                </a:solidFill>
                <a:latin typeface="Cambria" panose="02040503050406030204" pitchFamily="18" charset="0"/>
              </a:rPr>
              <a:t>ЦЕЛИ: </a:t>
            </a:r>
            <a:r>
              <a:rPr lang="ru-RU" sz="1800" dirty="0">
                <a:solidFill>
                  <a:srgbClr val="3E4434"/>
                </a:solidFill>
                <a:latin typeface="Cambria" panose="02040503050406030204" pitchFamily="18" charset="0"/>
              </a:rPr>
              <a:t>Повишаване на производителността и експортния потенциал на българските МСП. </a:t>
            </a:r>
            <a:r>
              <a:rPr lang="ru-RU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Развитие </a:t>
            </a:r>
            <a:r>
              <a:rPr lang="ru-RU" sz="1800" dirty="0">
                <a:solidFill>
                  <a:srgbClr val="3E4434"/>
                </a:solidFill>
                <a:latin typeface="Cambria" panose="02040503050406030204" pitchFamily="18" charset="0"/>
              </a:rPr>
              <a:t>и стимулиране на предприемачество и заетост, подобряване на производствения и управленски капацитет в МСП, насърчаване въвеждането на иновации за осигуряване на растеж и устойчив бизнес. </a:t>
            </a:r>
          </a:p>
          <a:p>
            <a:pPr>
              <a:lnSpc>
                <a:spcPct val="100000"/>
              </a:lnSpc>
            </a:pPr>
            <a:r>
              <a:rPr lang="ru-RU" sz="1800" dirty="0" smtClean="0">
                <a:solidFill>
                  <a:srgbClr val="C00000"/>
                </a:solidFill>
                <a:latin typeface="Cambria" panose="02040503050406030204" pitchFamily="18" charset="0"/>
              </a:rPr>
              <a:t>ДОПУСТИМИ ДЕЙНОСТИ: </a:t>
            </a:r>
            <a:r>
              <a:rPr lang="ru-RU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Общи </a:t>
            </a:r>
            <a:r>
              <a:rPr lang="ru-RU" sz="1800" dirty="0">
                <a:solidFill>
                  <a:srgbClr val="3E4434"/>
                </a:solidFill>
                <a:latin typeface="Cambria" panose="02040503050406030204" pitchFamily="18" charset="0"/>
              </a:rPr>
              <a:t>производствени инвестиции за подобряване на производствения капацитет за растеж чрез ефективното и ефикасно използване на факторите на производство и чрез изграждането на възможности за възприемане и адаптиране на европейски и международни знания и </a:t>
            </a:r>
            <a:r>
              <a:rPr lang="ru-RU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технологии. Предвижда </a:t>
            </a:r>
            <a:r>
              <a:rPr lang="ru-RU" sz="1800" dirty="0">
                <a:solidFill>
                  <a:srgbClr val="3E4434"/>
                </a:solidFill>
                <a:latin typeface="Cambria" panose="02040503050406030204" pitchFamily="18" charset="0"/>
              </a:rPr>
              <a:t>се повишаване на производителността, ефективното и ефикасно използване на факторите на производство (човешки капитал, природни ресурси и технологии), подобряване на производствените процеси чрез инвестиции в дълготрайни материални и нематериални активи, въвеждане на водещи технологични решения и др.</a:t>
            </a:r>
          </a:p>
          <a:p>
            <a:pPr>
              <a:lnSpc>
                <a:spcPct val="100000"/>
              </a:lnSpc>
            </a:pPr>
            <a:r>
              <a:rPr lang="ru-RU" sz="1800" dirty="0" smtClean="0">
                <a:solidFill>
                  <a:srgbClr val="C00000"/>
                </a:solidFill>
                <a:latin typeface="Cambria" panose="02040503050406030204" pitchFamily="18" charset="0"/>
              </a:rPr>
              <a:t>ФИНАНСОВИ </a:t>
            </a:r>
            <a:r>
              <a:rPr lang="ru-RU" sz="1800" dirty="0">
                <a:solidFill>
                  <a:srgbClr val="C00000"/>
                </a:solidFill>
                <a:latin typeface="Cambria" panose="02040503050406030204" pitchFamily="18" charset="0"/>
              </a:rPr>
              <a:t>ПАРАМЕТРИ: </a:t>
            </a:r>
            <a:r>
              <a:rPr lang="ru-RU" sz="1800" dirty="0" smtClean="0">
                <a:solidFill>
                  <a:srgbClr val="C00000"/>
                </a:solidFill>
                <a:latin typeface="Cambria" panose="02040503050406030204" pitchFamily="18" charset="0"/>
              </a:rPr>
              <a:t/>
            </a:r>
            <a:br>
              <a:rPr lang="ru-RU" sz="1800" dirty="0" smtClean="0">
                <a:solidFill>
                  <a:srgbClr val="C00000"/>
                </a:solidFill>
                <a:latin typeface="Cambria" panose="02040503050406030204" pitchFamily="18" charset="0"/>
              </a:rPr>
            </a:br>
            <a:r>
              <a:rPr lang="ru-RU" sz="1800" dirty="0">
                <a:solidFill>
                  <a:srgbClr val="3E4434"/>
                </a:solidFill>
                <a:latin typeface="Cambria" panose="02040503050406030204" pitchFamily="18" charset="0"/>
              </a:rPr>
              <a:t>Минимален размер на </a:t>
            </a:r>
            <a:r>
              <a:rPr lang="ru-RU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общите допустими </a:t>
            </a:r>
            <a:r>
              <a:rPr lang="ru-RU" sz="1800" dirty="0">
                <a:solidFill>
                  <a:srgbClr val="3E4434"/>
                </a:solidFill>
                <a:latin typeface="Cambria" panose="02040503050406030204" pitchFamily="18" charset="0"/>
              </a:rPr>
              <a:t>разходи за проект –  </a:t>
            </a:r>
            <a:r>
              <a:rPr lang="ru-RU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50 </a:t>
            </a:r>
            <a:r>
              <a:rPr lang="ru-RU" sz="1800" dirty="0">
                <a:solidFill>
                  <a:srgbClr val="3E4434"/>
                </a:solidFill>
                <a:latin typeface="Cambria" panose="02040503050406030204" pitchFamily="18" charset="0"/>
              </a:rPr>
              <a:t>000  </a:t>
            </a:r>
            <a:r>
              <a:rPr lang="ru-RU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лева</a:t>
            </a:r>
            <a:br>
              <a:rPr lang="ru-RU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</a:br>
            <a:r>
              <a:rPr lang="ru-RU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Максимален </a:t>
            </a:r>
            <a:r>
              <a:rPr lang="ru-RU" sz="1800" dirty="0">
                <a:solidFill>
                  <a:srgbClr val="3E4434"/>
                </a:solidFill>
                <a:latin typeface="Cambria" panose="02040503050406030204" pitchFamily="18" charset="0"/>
              </a:rPr>
              <a:t>размер на </a:t>
            </a:r>
            <a:r>
              <a:rPr lang="ru-RU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общите допустимите </a:t>
            </a:r>
            <a:r>
              <a:rPr lang="ru-RU" sz="1800" dirty="0">
                <a:solidFill>
                  <a:srgbClr val="3E4434"/>
                </a:solidFill>
                <a:latin typeface="Cambria" panose="02040503050406030204" pitchFamily="18" charset="0"/>
              </a:rPr>
              <a:t>разходи за проект – </a:t>
            </a:r>
            <a:r>
              <a:rPr lang="ru-RU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390 </a:t>
            </a:r>
            <a:r>
              <a:rPr lang="ru-RU" sz="1800" dirty="0">
                <a:solidFill>
                  <a:srgbClr val="3E4434"/>
                </a:solidFill>
                <a:latin typeface="Cambria" panose="02040503050406030204" pitchFamily="18" charset="0"/>
              </a:rPr>
              <a:t>000 </a:t>
            </a:r>
            <a:r>
              <a:rPr lang="ru-RU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лева</a:t>
            </a:r>
            <a:br>
              <a:rPr lang="ru-RU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</a:br>
            <a:r>
              <a:rPr lang="ru-RU" sz="1800" b="1" dirty="0" smtClean="0">
                <a:solidFill>
                  <a:srgbClr val="3E4434"/>
                </a:solidFill>
                <a:latin typeface="Cambria" panose="02040503050406030204" pitchFamily="18" charset="0"/>
              </a:rPr>
              <a:t>Финансовата </a:t>
            </a:r>
            <a:r>
              <a:rPr lang="ru-RU" sz="1800" b="1" dirty="0">
                <a:solidFill>
                  <a:srgbClr val="3E4434"/>
                </a:solidFill>
                <a:latin typeface="Cambria" panose="02040503050406030204" pitchFamily="18" charset="0"/>
              </a:rPr>
              <a:t>помощ по тази мярка  е в размер на  </a:t>
            </a:r>
            <a:r>
              <a:rPr lang="ru-RU" sz="1800" b="1" dirty="0" smtClean="0">
                <a:solidFill>
                  <a:srgbClr val="3E4434"/>
                </a:solidFill>
                <a:latin typeface="Cambria" panose="02040503050406030204" pitchFamily="18" charset="0"/>
              </a:rPr>
              <a:t>1 255 830 лева</a:t>
            </a:r>
            <a:r>
              <a:rPr lang="ru-RU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  <a:t/>
            </a:r>
            <a:br>
              <a:rPr lang="ru-RU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</a:br>
            <a:r>
              <a:rPr lang="ru-RU" sz="1800" b="1" dirty="0" smtClean="0">
                <a:solidFill>
                  <a:srgbClr val="3E4434"/>
                </a:solidFill>
                <a:latin typeface="Cambria" panose="02040503050406030204" pitchFamily="18" charset="0"/>
              </a:rPr>
              <a:t>Максималният </a:t>
            </a:r>
            <a:r>
              <a:rPr lang="ru-RU" sz="1800" b="1" dirty="0">
                <a:solidFill>
                  <a:srgbClr val="3E4434"/>
                </a:solidFill>
                <a:latin typeface="Cambria" panose="02040503050406030204" pitchFamily="18" charset="0"/>
              </a:rPr>
              <a:t>интензитет на помощта – </a:t>
            </a:r>
            <a:r>
              <a:rPr lang="ru-RU" sz="1800" b="1" dirty="0" smtClean="0">
                <a:solidFill>
                  <a:srgbClr val="3E4434"/>
                </a:solidFill>
                <a:latin typeface="Cambria" panose="02040503050406030204" pitchFamily="18" charset="0"/>
              </a:rPr>
              <a:t>до 90 %</a:t>
            </a:r>
          </a:p>
          <a:p>
            <a:pPr>
              <a:lnSpc>
                <a:spcPct val="100000"/>
              </a:lnSpc>
            </a:pPr>
            <a:endParaRPr lang="ru-RU" sz="1800" b="1" dirty="0">
              <a:solidFill>
                <a:srgbClr val="3E4434"/>
              </a:solidFill>
              <a:latin typeface="Cambria" panose="020405030504060302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ru-RU" sz="1800" dirty="0">
              <a:solidFill>
                <a:srgbClr val="3E4434"/>
              </a:solidFill>
              <a:latin typeface="Cambria" panose="02040503050406030204" pitchFamily="18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8793119" y="68993"/>
            <a:ext cx="3308264" cy="710303"/>
            <a:chOff x="8793119" y="27803"/>
            <a:chExt cx="3308264" cy="710303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93119" y="27803"/>
              <a:ext cx="3308264" cy="443435"/>
            </a:xfrm>
            <a:prstGeom prst="rect">
              <a:avLst/>
            </a:prstGeom>
          </p:spPr>
        </p:pic>
        <p:sp>
          <p:nvSpPr>
            <p:cNvPr id="8" name="Rectangle 7"/>
            <p:cNvSpPr/>
            <p:nvPr/>
          </p:nvSpPr>
          <p:spPr>
            <a:xfrm>
              <a:off x="8801357" y="452515"/>
              <a:ext cx="3300026" cy="28559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bg-BG" sz="600" b="1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Програма за развитие на селските райони. Европейски земеделски фонд за развитие на селските райони – Европа инвестира в селските райони</a:t>
              </a:r>
              <a:endParaRPr lang="bg-BG" sz="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164009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1" y="889681"/>
            <a:ext cx="10725194" cy="43661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bg-BG" b="1" dirty="0" smtClean="0">
                <a:solidFill>
                  <a:srgbClr val="3E4434"/>
                </a:solidFill>
                <a:latin typeface="Cambria" panose="02040503050406030204" pitchFamily="18" charset="0"/>
              </a:rPr>
              <a:t>ЦЕЛИТЕ И МЕРКИТЕ НА </a:t>
            </a:r>
            <a:r>
              <a:rPr lang="bg-BG" b="1" dirty="0" smtClean="0">
                <a:solidFill>
                  <a:srgbClr val="C00000"/>
                </a:solidFill>
                <a:latin typeface="Cambria" panose="02040503050406030204" pitchFamily="18" charset="0"/>
              </a:rPr>
              <a:t>ОПРЧР ВЪВ </a:t>
            </a:r>
            <a:r>
              <a:rPr lang="ru-RU" b="1" dirty="0" smtClean="0">
                <a:solidFill>
                  <a:srgbClr val="C00000"/>
                </a:solidFill>
                <a:latin typeface="Cambria" panose="02040503050406030204" pitchFamily="18" charset="0"/>
              </a:rPr>
              <a:t>СВОМР </a:t>
            </a:r>
            <a:r>
              <a:rPr lang="ru-RU" b="1" dirty="0" smtClean="0">
                <a:solidFill>
                  <a:srgbClr val="3E4434"/>
                </a:solidFill>
                <a:latin typeface="Cambria" panose="02040503050406030204" pitchFamily="18" charset="0"/>
              </a:rPr>
              <a:t>– БЯЛА СЛАТИНА</a:t>
            </a:r>
            <a:endParaRPr lang="ru-RU" b="1" dirty="0">
              <a:solidFill>
                <a:srgbClr val="C00000"/>
              </a:solidFill>
              <a:latin typeface="Cambria" panose="02040503050406030204" pitchFamily="18" charset="0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684212" y="1308974"/>
            <a:ext cx="11054708" cy="472112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3464" indent="-283464" algn="l" defTabSz="914400" rtl="0" eaLnBrk="1" latinLnBrk="0" hangingPunct="1">
              <a:lnSpc>
                <a:spcPct val="112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200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83464" algn="l" defTabSz="914400" rtl="0" eaLnBrk="1" latinLnBrk="0" hangingPunct="1">
              <a:lnSpc>
                <a:spcPct val="112000"/>
              </a:lnSpc>
              <a:spcBef>
                <a:spcPts val="900"/>
              </a:spcBef>
              <a:buFont typeface="Corbel" panose="020B0503020204020204" pitchFamily="34" charset="0"/>
              <a:buChar char="–"/>
              <a:defRPr sz="180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83464" algn="l" defTabSz="914400" rtl="0" eaLnBrk="1" latinLnBrk="0" hangingPunct="1">
              <a:lnSpc>
                <a:spcPct val="112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160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83464" algn="l" defTabSz="914400" rtl="0" eaLnBrk="1" latinLnBrk="0" hangingPunct="1">
              <a:lnSpc>
                <a:spcPct val="112000"/>
              </a:lnSpc>
              <a:spcBef>
                <a:spcPts val="900"/>
              </a:spcBef>
              <a:buFont typeface="Corbel" panose="020B0503020204020204" pitchFamily="34" charset="0"/>
              <a:buChar char="–"/>
              <a:defRPr sz="140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83464" algn="l" defTabSz="914400" rtl="0" eaLnBrk="1" latinLnBrk="0" hangingPunct="1">
              <a:lnSpc>
                <a:spcPct val="112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1400" i="1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83464" algn="l" defTabSz="914400" rtl="0" eaLnBrk="1" latinLnBrk="0" hangingPunct="1">
              <a:lnSpc>
                <a:spcPct val="112000"/>
              </a:lnSpc>
              <a:spcBef>
                <a:spcPts val="130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83464" algn="l" defTabSz="914400" rtl="0" eaLnBrk="1" latinLnBrk="0" hangingPunct="1">
              <a:lnSpc>
                <a:spcPct val="112000"/>
              </a:lnSpc>
              <a:spcBef>
                <a:spcPts val="1300"/>
              </a:spcBef>
              <a:buFont typeface="Arial" panose="020B0604020202020204" pitchFamily="34" charset="0"/>
              <a:buChar char="•"/>
              <a:defRPr sz="1400" i="1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83464" algn="l" defTabSz="914400" rtl="0" eaLnBrk="1" latinLnBrk="0" hangingPunct="1">
              <a:lnSpc>
                <a:spcPct val="112000"/>
              </a:lnSpc>
              <a:spcBef>
                <a:spcPts val="130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83464" algn="l" defTabSz="914400" rtl="0" eaLnBrk="1" latinLnBrk="0" hangingPunct="1">
              <a:lnSpc>
                <a:spcPct val="112000"/>
              </a:lnSpc>
              <a:spcBef>
                <a:spcPts val="1300"/>
              </a:spcBef>
              <a:buFont typeface="Arial" panose="020B0604020202020204" pitchFamily="34" charset="0"/>
              <a:buChar char="•"/>
              <a:defRPr sz="1400" i="1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1" dirty="0" smtClean="0">
                <a:solidFill>
                  <a:srgbClr val="3E4434"/>
                </a:solidFill>
                <a:latin typeface="Cambria" panose="02040503050406030204" pitchFamily="18" charset="0"/>
              </a:rPr>
              <a:t>ЗА ПОСТИГАНЕ НА СПЕЦИФИЧНИТЕ ЗА </a:t>
            </a:r>
            <a:r>
              <a:rPr lang="ru-RU" sz="1600" b="1" dirty="0" smtClean="0">
                <a:solidFill>
                  <a:srgbClr val="C00000"/>
                </a:solidFill>
                <a:latin typeface="Cambria" panose="02040503050406030204" pitchFamily="18" charset="0"/>
              </a:rPr>
              <a:t>ОПРЧР 2014 – 2020 </a:t>
            </a:r>
            <a:r>
              <a:rPr lang="ru-RU" sz="1600" b="1" dirty="0" smtClean="0">
                <a:solidFill>
                  <a:srgbClr val="3E4434"/>
                </a:solidFill>
                <a:latin typeface="Cambria" panose="02040503050406030204" pitchFamily="18" charset="0"/>
              </a:rPr>
              <a:t>Г. ЦЕЛИ: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ru-RU" sz="17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Преодоляване </a:t>
            </a:r>
            <a:r>
              <a:rPr lang="ru-RU" sz="1700" dirty="0">
                <a:solidFill>
                  <a:srgbClr val="3E4434"/>
                </a:solidFill>
                <a:latin typeface="Cambria" panose="02040503050406030204" pitchFamily="18" charset="0"/>
              </a:rPr>
              <a:t>на силно изразени негативни процеси в обхванатите територии по отношение на пазара на труда и социалното включване; 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ru-RU" sz="17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Устойчива </a:t>
            </a:r>
            <a:r>
              <a:rPr lang="ru-RU" sz="1700" dirty="0">
                <a:solidFill>
                  <a:srgbClr val="3E4434"/>
                </a:solidFill>
                <a:latin typeface="Cambria" panose="02040503050406030204" pitchFamily="18" charset="0"/>
              </a:rPr>
              <a:t>и качествена заетост за уязвими групи;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ru-RU" sz="17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Мобилност </a:t>
            </a:r>
            <a:r>
              <a:rPr lang="ru-RU" sz="1700" dirty="0">
                <a:solidFill>
                  <a:srgbClr val="3E4434"/>
                </a:solidFill>
                <a:latin typeface="Cambria" panose="02040503050406030204" pitchFamily="18" charset="0"/>
              </a:rPr>
              <a:t>на работната сила, както и повишаване квалификацията на населението за по-голямо съответствие на уменията на търсещите работа с нуждите на бизнеса;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ru-RU" sz="17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Подобряване </a:t>
            </a:r>
            <a:r>
              <a:rPr lang="ru-RU" sz="1700" dirty="0">
                <a:solidFill>
                  <a:srgbClr val="3E4434"/>
                </a:solidFill>
                <a:latin typeface="Cambria" panose="02040503050406030204" pitchFamily="18" charset="0"/>
              </a:rPr>
              <a:t>качеството на работните места и квалификацията и уменията на заетите;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ru-RU" sz="17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Подобряване </a:t>
            </a:r>
            <a:r>
              <a:rPr lang="ru-RU" sz="1700" dirty="0">
                <a:solidFill>
                  <a:srgbClr val="3E4434"/>
                </a:solidFill>
                <a:latin typeface="Cambria" panose="02040503050406030204" pitchFamily="18" charset="0"/>
              </a:rPr>
              <a:t>достъпа до социални услуги на различни групи социално изключени или в риск от социално изключване </a:t>
            </a:r>
            <a:r>
              <a:rPr lang="ru-RU" sz="17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лица</a:t>
            </a:r>
            <a:endParaRPr lang="ru-RU" sz="1700" dirty="0">
              <a:solidFill>
                <a:srgbClr val="3E4434"/>
              </a:solidFill>
              <a:latin typeface="Cambria" panose="020405030504060302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400"/>
              </a:spcBef>
              <a:buNone/>
            </a:pPr>
            <a:endParaRPr lang="ru-RU" sz="200" dirty="0" smtClean="0">
              <a:solidFill>
                <a:srgbClr val="FF0000"/>
              </a:solidFill>
              <a:latin typeface="Cambria" panose="020405030504060302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900" b="1" dirty="0" smtClean="0">
                <a:solidFill>
                  <a:srgbClr val="C00000"/>
                </a:solidFill>
                <a:latin typeface="Cambria" panose="02040503050406030204" pitchFamily="18" charset="0"/>
              </a:rPr>
              <a:t>СВОМР </a:t>
            </a:r>
            <a:r>
              <a:rPr lang="ru-RU" sz="1900" b="1" dirty="0">
                <a:solidFill>
                  <a:srgbClr val="C00000"/>
                </a:solidFill>
                <a:latin typeface="Cambria" panose="02040503050406030204" pitchFamily="18" charset="0"/>
              </a:rPr>
              <a:t>на МИГ “Бяла Слатина” ще прилага </a:t>
            </a:r>
            <a:r>
              <a:rPr lang="ru-RU" sz="1900" b="1" dirty="0" smtClean="0">
                <a:solidFill>
                  <a:srgbClr val="C00000"/>
                </a:solidFill>
                <a:latin typeface="Cambria" panose="02040503050406030204" pitchFamily="18" charset="0"/>
              </a:rPr>
              <a:t>следните, представени по-нататък мерки:</a:t>
            </a:r>
          </a:p>
          <a:p>
            <a:pPr marL="0" indent="0">
              <a:lnSpc>
                <a:spcPct val="100000"/>
              </a:lnSpc>
              <a:spcBef>
                <a:spcPts val="100"/>
              </a:spcBef>
              <a:buNone/>
            </a:pPr>
            <a:r>
              <a:rPr lang="ru-RU" sz="1600" b="1" dirty="0" smtClean="0">
                <a:solidFill>
                  <a:srgbClr val="C00000"/>
                </a:solidFill>
                <a:latin typeface="Cambria" panose="02040503050406030204" pitchFamily="18" charset="0"/>
              </a:rPr>
              <a:t>По  </a:t>
            </a:r>
            <a:r>
              <a:rPr lang="ru-RU" sz="1600" b="1" dirty="0">
                <a:solidFill>
                  <a:srgbClr val="C00000"/>
                </a:solidFill>
                <a:latin typeface="Cambria" panose="02040503050406030204" pitchFamily="18" charset="0"/>
              </a:rPr>
              <a:t>Приоритетна ос 1: </a:t>
            </a:r>
            <a:r>
              <a:rPr lang="ru-RU" sz="16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Подобряване </a:t>
            </a:r>
            <a:r>
              <a:rPr lang="ru-RU" sz="1600" dirty="0">
                <a:solidFill>
                  <a:srgbClr val="3E4434"/>
                </a:solidFill>
                <a:latin typeface="Cambria" panose="02040503050406030204" pitchFamily="18" charset="0"/>
              </a:rPr>
              <a:t>достъпа до заетост и качеството на работните </a:t>
            </a:r>
            <a:r>
              <a:rPr lang="ru-RU" sz="16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места </a:t>
            </a:r>
            <a:endParaRPr lang="ru-RU" sz="1600" dirty="0">
              <a:solidFill>
                <a:srgbClr val="3E4434"/>
              </a:solidFill>
              <a:latin typeface="Cambria" panose="020405030504060302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100"/>
              </a:spcBef>
              <a:buNone/>
            </a:pPr>
            <a:r>
              <a:rPr lang="ru-RU" sz="1600" dirty="0" smtClean="0">
                <a:solidFill>
                  <a:srgbClr val="C00000"/>
                </a:solidFill>
                <a:latin typeface="Cambria" panose="02040503050406030204" pitchFamily="18" charset="0"/>
              </a:rPr>
              <a:t>Мярка 1.1: </a:t>
            </a:r>
            <a:r>
              <a:rPr lang="ru-RU" sz="16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Достъп </a:t>
            </a:r>
            <a:r>
              <a:rPr lang="ru-RU" sz="1600" dirty="0">
                <a:solidFill>
                  <a:srgbClr val="3E4434"/>
                </a:solidFill>
                <a:latin typeface="Cambria" panose="02040503050406030204" pitchFamily="18" charset="0"/>
              </a:rPr>
              <a:t>до заетост на икономически неактивни и безработни </a:t>
            </a:r>
            <a:r>
              <a:rPr lang="ru-RU" sz="16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лица</a:t>
            </a:r>
            <a:endParaRPr lang="ru-RU" sz="1600" dirty="0">
              <a:solidFill>
                <a:srgbClr val="3E4434"/>
              </a:solidFill>
              <a:latin typeface="Cambria" panose="020405030504060302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100"/>
              </a:spcBef>
              <a:buNone/>
            </a:pPr>
            <a:r>
              <a:rPr lang="ru-RU" sz="1600" dirty="0">
                <a:solidFill>
                  <a:srgbClr val="C00000"/>
                </a:solidFill>
                <a:latin typeface="Cambria" panose="02040503050406030204" pitchFamily="18" charset="0"/>
              </a:rPr>
              <a:t>Мярка </a:t>
            </a:r>
            <a:r>
              <a:rPr lang="ru-RU" sz="1600" dirty="0" smtClean="0">
                <a:solidFill>
                  <a:srgbClr val="C00000"/>
                </a:solidFill>
                <a:latin typeface="Cambria" panose="02040503050406030204" pitchFamily="18" charset="0"/>
              </a:rPr>
              <a:t>1.3: </a:t>
            </a:r>
            <a:r>
              <a:rPr lang="ru-RU" sz="16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Устойчиво </a:t>
            </a:r>
            <a:r>
              <a:rPr lang="ru-RU" sz="1600" dirty="0">
                <a:solidFill>
                  <a:srgbClr val="3E4434"/>
                </a:solidFill>
                <a:latin typeface="Cambria" panose="02040503050406030204" pitchFamily="18" charset="0"/>
              </a:rPr>
              <a:t>интегриране на пазара на труда на младите </a:t>
            </a:r>
            <a:r>
              <a:rPr lang="ru-RU" sz="16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хора</a:t>
            </a:r>
            <a:endParaRPr lang="ru-RU" sz="1600" dirty="0">
              <a:solidFill>
                <a:srgbClr val="3E4434"/>
              </a:solidFill>
              <a:latin typeface="Cambria" panose="020405030504060302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100"/>
              </a:spcBef>
              <a:buNone/>
            </a:pPr>
            <a:r>
              <a:rPr lang="ru-RU" sz="1600" dirty="0">
                <a:solidFill>
                  <a:srgbClr val="C00000"/>
                </a:solidFill>
                <a:latin typeface="Cambria" panose="02040503050406030204" pitchFamily="18" charset="0"/>
              </a:rPr>
              <a:t>Мярка </a:t>
            </a:r>
            <a:r>
              <a:rPr lang="ru-RU" sz="1600" dirty="0" smtClean="0">
                <a:solidFill>
                  <a:srgbClr val="C00000"/>
                </a:solidFill>
                <a:latin typeface="Cambria" panose="02040503050406030204" pitchFamily="18" charset="0"/>
              </a:rPr>
              <a:t>1.7: </a:t>
            </a:r>
            <a:r>
              <a:rPr lang="ru-RU" sz="16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Приспособяване </a:t>
            </a:r>
            <a:r>
              <a:rPr lang="ru-RU" sz="1600" dirty="0">
                <a:solidFill>
                  <a:srgbClr val="3E4434"/>
                </a:solidFill>
                <a:latin typeface="Cambria" panose="02040503050406030204" pitchFamily="18" charset="0"/>
              </a:rPr>
              <a:t>на работниците, предприятията и предприемачите към </a:t>
            </a:r>
            <a:r>
              <a:rPr lang="ru-RU" sz="16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промените</a:t>
            </a:r>
            <a:endParaRPr lang="ru-RU" sz="1600" dirty="0">
              <a:solidFill>
                <a:srgbClr val="3E4434"/>
              </a:solidFill>
              <a:latin typeface="Cambria" panose="020405030504060302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100"/>
              </a:spcBef>
              <a:buNone/>
            </a:pPr>
            <a:r>
              <a:rPr lang="ru-RU" sz="1600" b="1" dirty="0" smtClean="0">
                <a:solidFill>
                  <a:srgbClr val="C00000"/>
                </a:solidFill>
                <a:latin typeface="Cambria" panose="02040503050406030204" pitchFamily="18" charset="0"/>
              </a:rPr>
              <a:t>По  </a:t>
            </a:r>
            <a:r>
              <a:rPr lang="ru-RU" sz="1600" b="1" dirty="0">
                <a:solidFill>
                  <a:srgbClr val="C00000"/>
                </a:solidFill>
                <a:latin typeface="Cambria" panose="02040503050406030204" pitchFamily="18" charset="0"/>
              </a:rPr>
              <a:t>Приоритетна ос </a:t>
            </a:r>
            <a:r>
              <a:rPr lang="ru-RU" sz="1600" b="1" dirty="0" smtClean="0">
                <a:solidFill>
                  <a:srgbClr val="C00000"/>
                </a:solidFill>
                <a:latin typeface="Cambria" panose="02040503050406030204" pitchFamily="18" charset="0"/>
              </a:rPr>
              <a:t>2: </a:t>
            </a:r>
            <a:r>
              <a:rPr lang="ru-RU" sz="16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Намаляване </a:t>
            </a:r>
            <a:r>
              <a:rPr lang="ru-RU" sz="1600" dirty="0">
                <a:solidFill>
                  <a:srgbClr val="3E4434"/>
                </a:solidFill>
                <a:latin typeface="Cambria" panose="02040503050406030204" pitchFamily="18" charset="0"/>
              </a:rPr>
              <a:t>на бедността и насърчаване на социалното </a:t>
            </a:r>
            <a:r>
              <a:rPr lang="ru-RU" sz="16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включване</a:t>
            </a:r>
            <a:endParaRPr lang="ru-RU" sz="1600" dirty="0">
              <a:solidFill>
                <a:srgbClr val="3E4434"/>
              </a:solidFill>
              <a:latin typeface="Cambria" panose="020405030504060302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100"/>
              </a:spcBef>
              <a:buNone/>
            </a:pPr>
            <a:r>
              <a:rPr lang="ru-RU" sz="1600" dirty="0" smtClean="0">
                <a:solidFill>
                  <a:srgbClr val="C00000"/>
                </a:solidFill>
                <a:latin typeface="Cambria" panose="02040503050406030204" pitchFamily="18" charset="0"/>
              </a:rPr>
              <a:t>Мярка 2.1: </a:t>
            </a:r>
            <a:r>
              <a:rPr lang="ru-RU" sz="1600" dirty="0">
                <a:solidFill>
                  <a:srgbClr val="3E4434"/>
                </a:solidFill>
                <a:latin typeface="Cambria" panose="02040503050406030204" pitchFamily="18" charset="0"/>
              </a:rPr>
              <a:t>Социално-икономическа интеграция на маргинализираните </a:t>
            </a:r>
            <a:r>
              <a:rPr lang="ru-RU" sz="16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общности </a:t>
            </a:r>
            <a:endParaRPr lang="ru-RU" sz="1600" dirty="0">
              <a:solidFill>
                <a:srgbClr val="3E4434"/>
              </a:solidFill>
              <a:latin typeface="Cambria" panose="020405030504060302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100"/>
              </a:spcBef>
              <a:buNone/>
            </a:pPr>
            <a:r>
              <a:rPr lang="ru-RU" sz="1600" dirty="0">
                <a:solidFill>
                  <a:srgbClr val="C00000"/>
                </a:solidFill>
                <a:latin typeface="Cambria" panose="02040503050406030204" pitchFamily="18" charset="0"/>
              </a:rPr>
              <a:t>Мярка </a:t>
            </a:r>
            <a:r>
              <a:rPr lang="ru-RU" sz="1600" dirty="0" smtClean="0">
                <a:solidFill>
                  <a:srgbClr val="C00000"/>
                </a:solidFill>
                <a:latin typeface="Cambria" panose="02040503050406030204" pitchFamily="18" charset="0"/>
              </a:rPr>
              <a:t>2.4: </a:t>
            </a:r>
            <a:r>
              <a:rPr lang="ru-RU" sz="16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Насърчаване </a:t>
            </a:r>
            <a:r>
              <a:rPr lang="ru-RU" sz="1600" dirty="0">
                <a:solidFill>
                  <a:srgbClr val="3E4434"/>
                </a:solidFill>
                <a:latin typeface="Cambria" panose="02040503050406030204" pitchFamily="18" charset="0"/>
              </a:rPr>
              <a:t>на социалното предприемачество и на професионалната интеграция в социалните предприятия и насърчаване на социалната и солидарна икономика с цел улесняване на достъпа до </a:t>
            </a:r>
            <a:r>
              <a:rPr lang="ru-RU" sz="16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заетост</a:t>
            </a:r>
            <a:endParaRPr lang="ru-RU" sz="1600" dirty="0">
              <a:solidFill>
                <a:srgbClr val="3E4434"/>
              </a:solidFill>
              <a:latin typeface="Cambria" panose="02040503050406030204" pitchFamily="18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8793119" y="68993"/>
            <a:ext cx="3308264" cy="710303"/>
            <a:chOff x="8793119" y="27803"/>
            <a:chExt cx="3308264" cy="710303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93119" y="27803"/>
              <a:ext cx="3308264" cy="443435"/>
            </a:xfrm>
            <a:prstGeom prst="rect">
              <a:avLst/>
            </a:prstGeom>
          </p:spPr>
        </p:pic>
        <p:sp>
          <p:nvSpPr>
            <p:cNvPr id="8" name="Rectangle 7"/>
            <p:cNvSpPr/>
            <p:nvPr/>
          </p:nvSpPr>
          <p:spPr>
            <a:xfrm>
              <a:off x="8801357" y="452515"/>
              <a:ext cx="3300026" cy="28559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bg-BG" sz="600" b="1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Програма за развитие на селските райони. Европейски земеделски фонд за развитие на селските райони – Европа инвестира в селските райони</a:t>
              </a:r>
              <a:endParaRPr lang="bg-BG" sz="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4100682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1" y="922633"/>
            <a:ext cx="11137086" cy="77074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b="1" dirty="0" smtClean="0">
                <a:solidFill>
                  <a:srgbClr val="C00000"/>
                </a:solidFill>
                <a:latin typeface="Cambria" panose="02040503050406030204" pitchFamily="18" charset="0"/>
              </a:rPr>
              <a:t>МЯРКА</a:t>
            </a:r>
            <a:r>
              <a:rPr lang="en-US" b="1" dirty="0" smtClean="0">
                <a:solidFill>
                  <a:srgbClr val="C00000"/>
                </a:solidFill>
                <a:latin typeface="Cambria" panose="02040503050406030204" pitchFamily="18" charset="0"/>
              </a:rPr>
              <a:t> </a:t>
            </a:r>
            <a:r>
              <a:rPr lang="bg-BG" b="1" dirty="0" smtClean="0">
                <a:solidFill>
                  <a:srgbClr val="C00000"/>
                </a:solidFill>
                <a:latin typeface="Cambria" panose="02040503050406030204" pitchFamily="18" charset="0"/>
              </a:rPr>
              <a:t>1</a:t>
            </a:r>
            <a:r>
              <a:rPr lang="en-US" b="1" dirty="0" smtClean="0">
                <a:solidFill>
                  <a:srgbClr val="C00000"/>
                </a:solidFill>
                <a:latin typeface="Cambria" panose="02040503050406030204" pitchFamily="18" charset="0"/>
              </a:rPr>
              <a:t>.</a:t>
            </a:r>
            <a:r>
              <a:rPr lang="bg-BG" b="1" dirty="0" smtClean="0">
                <a:solidFill>
                  <a:srgbClr val="C00000"/>
                </a:solidFill>
                <a:latin typeface="Cambria" panose="02040503050406030204" pitchFamily="18" charset="0"/>
              </a:rPr>
              <a:t>1</a:t>
            </a:r>
            <a:r>
              <a:rPr lang="ru-RU" b="1" dirty="0" smtClean="0">
                <a:solidFill>
                  <a:srgbClr val="C00000"/>
                </a:solidFill>
                <a:latin typeface="Cambria" panose="02040503050406030204" pitchFamily="18" charset="0"/>
              </a:rPr>
              <a:t>. </a:t>
            </a:r>
            <a:r>
              <a:rPr lang="ru-RU" b="1" dirty="0" smtClean="0">
                <a:solidFill>
                  <a:srgbClr val="3E4434"/>
                </a:solidFill>
                <a:latin typeface="Cambria" panose="02040503050406030204" pitchFamily="18" charset="0"/>
              </a:rPr>
              <a:t>ДОСТЪП ДО ЗАЕТОСТ НА ИКОНОМИЧЕСКИ НЕАКТИВНИ И БЕЗРАБОТНИ ЛИЦА</a:t>
            </a:r>
            <a:endParaRPr lang="ru-RU" b="1" dirty="0">
              <a:solidFill>
                <a:schemeClr val="accent6">
                  <a:lumMod val="50000"/>
                </a:schemeClr>
              </a:solidFill>
              <a:latin typeface="Cambria" panose="02040503050406030204" pitchFamily="18" charset="0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790831" y="1515765"/>
            <a:ext cx="10742142" cy="47940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3464" indent="-283464" algn="l" defTabSz="914400" rtl="0" eaLnBrk="1" latinLnBrk="0" hangingPunct="1">
              <a:lnSpc>
                <a:spcPct val="112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200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83464" algn="l" defTabSz="914400" rtl="0" eaLnBrk="1" latinLnBrk="0" hangingPunct="1">
              <a:lnSpc>
                <a:spcPct val="112000"/>
              </a:lnSpc>
              <a:spcBef>
                <a:spcPts val="900"/>
              </a:spcBef>
              <a:buFont typeface="Corbel" panose="020B0503020204020204" pitchFamily="34" charset="0"/>
              <a:buChar char="–"/>
              <a:defRPr sz="180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83464" algn="l" defTabSz="914400" rtl="0" eaLnBrk="1" latinLnBrk="0" hangingPunct="1">
              <a:lnSpc>
                <a:spcPct val="112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160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83464" algn="l" defTabSz="914400" rtl="0" eaLnBrk="1" latinLnBrk="0" hangingPunct="1">
              <a:lnSpc>
                <a:spcPct val="112000"/>
              </a:lnSpc>
              <a:spcBef>
                <a:spcPts val="900"/>
              </a:spcBef>
              <a:buFont typeface="Corbel" panose="020B0503020204020204" pitchFamily="34" charset="0"/>
              <a:buChar char="–"/>
              <a:defRPr sz="140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83464" algn="l" defTabSz="914400" rtl="0" eaLnBrk="1" latinLnBrk="0" hangingPunct="1">
              <a:lnSpc>
                <a:spcPct val="112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1400" i="1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83464" algn="l" defTabSz="914400" rtl="0" eaLnBrk="1" latinLnBrk="0" hangingPunct="1">
              <a:lnSpc>
                <a:spcPct val="112000"/>
              </a:lnSpc>
              <a:spcBef>
                <a:spcPts val="130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83464" algn="l" defTabSz="914400" rtl="0" eaLnBrk="1" latinLnBrk="0" hangingPunct="1">
              <a:lnSpc>
                <a:spcPct val="112000"/>
              </a:lnSpc>
              <a:spcBef>
                <a:spcPts val="1300"/>
              </a:spcBef>
              <a:buFont typeface="Arial" panose="020B0604020202020204" pitchFamily="34" charset="0"/>
              <a:buChar char="•"/>
              <a:defRPr sz="1400" i="1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83464" algn="l" defTabSz="914400" rtl="0" eaLnBrk="1" latinLnBrk="0" hangingPunct="1">
              <a:lnSpc>
                <a:spcPct val="112000"/>
              </a:lnSpc>
              <a:spcBef>
                <a:spcPts val="130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83464" algn="l" defTabSz="914400" rtl="0" eaLnBrk="1" latinLnBrk="0" hangingPunct="1">
              <a:lnSpc>
                <a:spcPct val="112000"/>
              </a:lnSpc>
              <a:spcBef>
                <a:spcPts val="1300"/>
              </a:spcBef>
              <a:buFont typeface="Arial" panose="020B0604020202020204" pitchFamily="34" charset="0"/>
              <a:buChar char="•"/>
              <a:defRPr sz="1400" i="1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ru-RU" sz="1800" dirty="0" smtClean="0">
                <a:solidFill>
                  <a:srgbClr val="C00000"/>
                </a:solidFill>
                <a:latin typeface="Cambria" panose="02040503050406030204" pitchFamily="18" charset="0"/>
              </a:rPr>
              <a:t>ЦЕЛИ: </a:t>
            </a:r>
            <a:r>
              <a:rPr lang="ru-RU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Увеличаване </a:t>
            </a:r>
            <a:r>
              <a:rPr lang="ru-RU" sz="1800" dirty="0">
                <a:solidFill>
                  <a:srgbClr val="3E4434"/>
                </a:solidFill>
                <a:latin typeface="Cambria" panose="02040503050406030204" pitchFamily="18" charset="0"/>
              </a:rPr>
              <a:t>броя на започналите работа безработни или неактивни лица на възраст от 30 </a:t>
            </a:r>
            <a:r>
              <a:rPr lang="ru-RU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до 54 </a:t>
            </a:r>
            <a:r>
              <a:rPr lang="ru-RU" sz="1800" dirty="0">
                <a:solidFill>
                  <a:srgbClr val="3E4434"/>
                </a:solidFill>
                <a:latin typeface="Cambria" panose="02040503050406030204" pitchFamily="18" charset="0"/>
              </a:rPr>
              <a:t>и над 54 </a:t>
            </a:r>
            <a:r>
              <a:rPr lang="ru-RU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години, </a:t>
            </a:r>
            <a:r>
              <a:rPr lang="ru-RU" sz="1800" dirty="0">
                <a:solidFill>
                  <a:srgbClr val="3E4434"/>
                </a:solidFill>
                <a:latin typeface="Cambria" panose="02040503050406030204" pitchFamily="18" charset="0"/>
              </a:rPr>
              <a:t>както и такива с ниско образование на възраст от 30 до 54 г., включително. </a:t>
            </a:r>
          </a:p>
          <a:p>
            <a:pPr>
              <a:lnSpc>
                <a:spcPct val="100000"/>
              </a:lnSpc>
            </a:pPr>
            <a:r>
              <a:rPr lang="ru-RU" sz="1800" dirty="0" smtClean="0">
                <a:solidFill>
                  <a:srgbClr val="C00000"/>
                </a:solidFill>
                <a:latin typeface="Cambria" panose="02040503050406030204" pitchFamily="18" charset="0"/>
              </a:rPr>
              <a:t>ДОПУСТИМИ ДЕЙНОСТИ: </a:t>
            </a:r>
            <a:br>
              <a:rPr lang="ru-RU" sz="1800" dirty="0" smtClean="0">
                <a:solidFill>
                  <a:srgbClr val="C00000"/>
                </a:solidFill>
                <a:latin typeface="Cambria" panose="02040503050406030204" pitchFamily="18" charset="0"/>
              </a:rPr>
            </a:br>
            <a:r>
              <a:rPr lang="ru-RU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Предоставяне </a:t>
            </a:r>
            <a:r>
              <a:rPr lang="ru-RU" sz="1800" dirty="0">
                <a:solidFill>
                  <a:srgbClr val="3E4434"/>
                </a:solidFill>
                <a:latin typeface="Cambria" panose="02040503050406030204" pitchFamily="18" charset="0"/>
              </a:rPr>
              <a:t>на посреднически услуги на пазара на труда, активиране на неактивни лица, организиране и участие в трудови борси и др. подкрепящи услуги за заетост; </a:t>
            </a:r>
            <a:r>
              <a:rPr lang="ru-RU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  <a:t/>
            </a:r>
            <a:br>
              <a:rPr lang="ru-RU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</a:br>
            <a:r>
              <a:rPr lang="ru-RU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Професионално </a:t>
            </a:r>
            <a:r>
              <a:rPr lang="ru-RU" sz="1800" dirty="0">
                <a:solidFill>
                  <a:srgbClr val="3E4434"/>
                </a:solidFill>
                <a:latin typeface="Cambria" panose="02040503050406030204" pitchFamily="18" charset="0"/>
              </a:rPr>
              <a:t>информиране и консултиране, вкл. по въпроси относно упражняването на трудови и осигурителни права;  </a:t>
            </a:r>
            <a:r>
              <a:rPr lang="ru-RU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  <a:t/>
            </a:r>
            <a:br>
              <a:rPr lang="ru-RU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</a:br>
            <a:r>
              <a:rPr lang="ru-RU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Предоставяне </a:t>
            </a:r>
            <a:r>
              <a:rPr lang="ru-RU" sz="1800" dirty="0">
                <a:solidFill>
                  <a:srgbClr val="3E4434"/>
                </a:solidFill>
                <a:latin typeface="Cambria" panose="02040503050406030204" pitchFamily="18" charset="0"/>
              </a:rPr>
              <a:t>на обучение за повишаване на професионалната квалификация или придобиване на нова; </a:t>
            </a:r>
            <a:r>
              <a:rPr lang="ru-RU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  <a:t/>
            </a:r>
            <a:br>
              <a:rPr lang="ru-RU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</a:br>
            <a:r>
              <a:rPr lang="ru-RU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Предоставяне </a:t>
            </a:r>
            <a:r>
              <a:rPr lang="ru-RU" sz="1800" dirty="0">
                <a:solidFill>
                  <a:srgbClr val="3E4434"/>
                </a:solidFill>
                <a:latin typeface="Cambria" panose="02040503050406030204" pitchFamily="18" charset="0"/>
              </a:rPr>
              <a:t>на обучение за придобиване на ключови компетентности и </a:t>
            </a:r>
            <a:r>
              <a:rPr lang="ru-RU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др. </a:t>
            </a:r>
            <a:endParaRPr lang="ru-RU" sz="1800" dirty="0">
              <a:solidFill>
                <a:srgbClr val="3E4434"/>
              </a:solidFill>
              <a:latin typeface="Cambria" panose="02040503050406030204" pitchFamily="18" charset="0"/>
            </a:endParaRPr>
          </a:p>
          <a:p>
            <a:pPr>
              <a:lnSpc>
                <a:spcPct val="100000"/>
              </a:lnSpc>
            </a:pPr>
            <a:r>
              <a:rPr lang="ru-RU" sz="1800" dirty="0" smtClean="0">
                <a:solidFill>
                  <a:srgbClr val="C00000"/>
                </a:solidFill>
                <a:latin typeface="Cambria" panose="02040503050406030204" pitchFamily="18" charset="0"/>
              </a:rPr>
              <a:t>ФИНАНСОВИ </a:t>
            </a:r>
            <a:r>
              <a:rPr lang="ru-RU" sz="1800" dirty="0">
                <a:solidFill>
                  <a:srgbClr val="C00000"/>
                </a:solidFill>
                <a:latin typeface="Cambria" panose="02040503050406030204" pitchFamily="18" charset="0"/>
              </a:rPr>
              <a:t>ПАРАМЕТРИ: </a:t>
            </a:r>
            <a:r>
              <a:rPr lang="ru-RU" sz="1800" dirty="0" smtClean="0">
                <a:solidFill>
                  <a:srgbClr val="C00000"/>
                </a:solidFill>
                <a:latin typeface="Cambria" panose="02040503050406030204" pitchFamily="18" charset="0"/>
              </a:rPr>
              <a:t/>
            </a:r>
            <a:br>
              <a:rPr lang="ru-RU" sz="1800" dirty="0" smtClean="0">
                <a:solidFill>
                  <a:srgbClr val="C00000"/>
                </a:solidFill>
                <a:latin typeface="Cambria" panose="02040503050406030204" pitchFamily="18" charset="0"/>
              </a:rPr>
            </a:br>
            <a:r>
              <a:rPr lang="ru-RU" sz="1800" dirty="0">
                <a:solidFill>
                  <a:srgbClr val="3E4434"/>
                </a:solidFill>
                <a:latin typeface="Cambria" panose="02040503050406030204" pitchFamily="18" charset="0"/>
              </a:rPr>
              <a:t>Минимален размер на </a:t>
            </a:r>
            <a:r>
              <a:rPr lang="ru-RU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общите допустими </a:t>
            </a:r>
            <a:r>
              <a:rPr lang="ru-RU" sz="1800" dirty="0">
                <a:solidFill>
                  <a:srgbClr val="3E4434"/>
                </a:solidFill>
                <a:latin typeface="Cambria" panose="02040503050406030204" pitchFamily="18" charset="0"/>
              </a:rPr>
              <a:t>разходи за проект –  </a:t>
            </a:r>
            <a:r>
              <a:rPr lang="ru-RU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50 </a:t>
            </a:r>
            <a:r>
              <a:rPr lang="ru-RU" sz="1800" dirty="0">
                <a:solidFill>
                  <a:srgbClr val="3E4434"/>
                </a:solidFill>
                <a:latin typeface="Cambria" panose="02040503050406030204" pitchFamily="18" charset="0"/>
              </a:rPr>
              <a:t>000  </a:t>
            </a:r>
            <a:r>
              <a:rPr lang="ru-RU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лева</a:t>
            </a:r>
            <a:br>
              <a:rPr lang="ru-RU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</a:br>
            <a:r>
              <a:rPr lang="ru-RU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Максимален </a:t>
            </a:r>
            <a:r>
              <a:rPr lang="ru-RU" sz="1800" dirty="0">
                <a:solidFill>
                  <a:srgbClr val="3E4434"/>
                </a:solidFill>
                <a:latin typeface="Cambria" panose="02040503050406030204" pitchFamily="18" charset="0"/>
              </a:rPr>
              <a:t>размер на </a:t>
            </a:r>
            <a:r>
              <a:rPr lang="ru-RU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общите допустимите </a:t>
            </a:r>
            <a:r>
              <a:rPr lang="ru-RU" sz="1800" dirty="0">
                <a:solidFill>
                  <a:srgbClr val="3E4434"/>
                </a:solidFill>
                <a:latin typeface="Cambria" panose="02040503050406030204" pitchFamily="18" charset="0"/>
              </a:rPr>
              <a:t>разходи за проект – </a:t>
            </a:r>
            <a:r>
              <a:rPr lang="ru-RU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150 </a:t>
            </a:r>
            <a:r>
              <a:rPr lang="ru-RU" sz="1800" dirty="0">
                <a:solidFill>
                  <a:srgbClr val="3E4434"/>
                </a:solidFill>
                <a:latin typeface="Cambria" panose="02040503050406030204" pitchFamily="18" charset="0"/>
              </a:rPr>
              <a:t>000 </a:t>
            </a:r>
            <a:r>
              <a:rPr lang="ru-RU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лева</a:t>
            </a:r>
            <a:br>
              <a:rPr lang="ru-RU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</a:br>
            <a:r>
              <a:rPr lang="ru-RU" sz="1800" b="1" dirty="0" smtClean="0">
                <a:solidFill>
                  <a:srgbClr val="3E4434"/>
                </a:solidFill>
                <a:latin typeface="Cambria" panose="02040503050406030204" pitchFamily="18" charset="0"/>
              </a:rPr>
              <a:t>Финансовата </a:t>
            </a:r>
            <a:r>
              <a:rPr lang="ru-RU" sz="1800" b="1" dirty="0">
                <a:solidFill>
                  <a:srgbClr val="3E4434"/>
                </a:solidFill>
                <a:latin typeface="Cambria" panose="02040503050406030204" pitchFamily="18" charset="0"/>
              </a:rPr>
              <a:t>помощ по тази мярка  е в размер на  </a:t>
            </a:r>
            <a:r>
              <a:rPr lang="ru-RU" sz="1800" b="1" dirty="0" smtClean="0">
                <a:solidFill>
                  <a:srgbClr val="3E4434"/>
                </a:solidFill>
                <a:latin typeface="Cambria" panose="02040503050406030204" pitchFamily="18" charset="0"/>
              </a:rPr>
              <a:t>350 000 лева</a:t>
            </a:r>
            <a:r>
              <a:rPr lang="ru-RU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  <a:t/>
            </a:r>
            <a:br>
              <a:rPr lang="ru-RU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</a:br>
            <a:r>
              <a:rPr lang="ru-RU" sz="1800" b="1" dirty="0" smtClean="0">
                <a:solidFill>
                  <a:srgbClr val="3E4434"/>
                </a:solidFill>
                <a:latin typeface="Cambria" panose="02040503050406030204" pitchFamily="18" charset="0"/>
              </a:rPr>
              <a:t>Максималният </a:t>
            </a:r>
            <a:r>
              <a:rPr lang="ru-RU" sz="1800" b="1" dirty="0">
                <a:solidFill>
                  <a:srgbClr val="3E4434"/>
                </a:solidFill>
                <a:latin typeface="Cambria" panose="02040503050406030204" pitchFamily="18" charset="0"/>
              </a:rPr>
              <a:t>интензитет на помощта – </a:t>
            </a:r>
            <a:r>
              <a:rPr lang="ru-RU" sz="1800" b="1" dirty="0" smtClean="0">
                <a:solidFill>
                  <a:srgbClr val="3E4434"/>
                </a:solidFill>
                <a:latin typeface="Cambria" panose="02040503050406030204" pitchFamily="18" charset="0"/>
              </a:rPr>
              <a:t>до 100 %</a:t>
            </a:r>
          </a:p>
          <a:p>
            <a:pPr>
              <a:lnSpc>
                <a:spcPct val="100000"/>
              </a:lnSpc>
            </a:pPr>
            <a:endParaRPr lang="ru-RU" sz="1800" b="1" dirty="0">
              <a:solidFill>
                <a:srgbClr val="3E4434"/>
              </a:solidFill>
              <a:latin typeface="Cambria" panose="020405030504060302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ru-RU" sz="1800" dirty="0">
              <a:solidFill>
                <a:srgbClr val="3E4434"/>
              </a:solidFill>
              <a:latin typeface="Cambria" panose="02040503050406030204" pitchFamily="18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8793119" y="68993"/>
            <a:ext cx="3308264" cy="710303"/>
            <a:chOff x="8793119" y="27803"/>
            <a:chExt cx="3308264" cy="710303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93119" y="27803"/>
              <a:ext cx="3308264" cy="443435"/>
            </a:xfrm>
            <a:prstGeom prst="rect">
              <a:avLst/>
            </a:prstGeom>
          </p:spPr>
        </p:pic>
        <p:sp>
          <p:nvSpPr>
            <p:cNvPr id="8" name="Rectangle 7"/>
            <p:cNvSpPr/>
            <p:nvPr/>
          </p:nvSpPr>
          <p:spPr>
            <a:xfrm>
              <a:off x="8801357" y="452515"/>
              <a:ext cx="3300026" cy="28559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bg-BG" sz="600" b="1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Програма за развитие на селските райони. Европейски земеделски фонд за развитие на селските райони – Европа инвестира в селските райони</a:t>
              </a:r>
              <a:endParaRPr lang="bg-BG" sz="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775859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1" y="889681"/>
            <a:ext cx="11137086" cy="42013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b="1" dirty="0" smtClean="0">
                <a:solidFill>
                  <a:srgbClr val="C00000"/>
                </a:solidFill>
                <a:latin typeface="Cambria" panose="02040503050406030204" pitchFamily="18" charset="0"/>
              </a:rPr>
              <a:t>МЯРКА</a:t>
            </a:r>
            <a:r>
              <a:rPr lang="en-US" b="1" dirty="0" smtClean="0">
                <a:solidFill>
                  <a:srgbClr val="C00000"/>
                </a:solidFill>
                <a:latin typeface="Cambria" panose="02040503050406030204" pitchFamily="18" charset="0"/>
              </a:rPr>
              <a:t> </a:t>
            </a:r>
            <a:r>
              <a:rPr lang="bg-BG" b="1" dirty="0" smtClean="0">
                <a:solidFill>
                  <a:srgbClr val="C00000"/>
                </a:solidFill>
                <a:latin typeface="Cambria" panose="02040503050406030204" pitchFamily="18" charset="0"/>
              </a:rPr>
              <a:t>1</a:t>
            </a:r>
            <a:r>
              <a:rPr lang="en-US" b="1" dirty="0" smtClean="0">
                <a:solidFill>
                  <a:srgbClr val="C00000"/>
                </a:solidFill>
                <a:latin typeface="Cambria" panose="02040503050406030204" pitchFamily="18" charset="0"/>
              </a:rPr>
              <a:t>.</a:t>
            </a:r>
            <a:r>
              <a:rPr lang="bg-BG" b="1" dirty="0" smtClean="0">
                <a:solidFill>
                  <a:srgbClr val="C00000"/>
                </a:solidFill>
                <a:latin typeface="Cambria" panose="02040503050406030204" pitchFamily="18" charset="0"/>
              </a:rPr>
              <a:t>3</a:t>
            </a:r>
            <a:r>
              <a:rPr lang="ru-RU" b="1" dirty="0" smtClean="0">
                <a:solidFill>
                  <a:srgbClr val="C00000"/>
                </a:solidFill>
                <a:latin typeface="Cambria" panose="02040503050406030204" pitchFamily="18" charset="0"/>
              </a:rPr>
              <a:t>. </a:t>
            </a:r>
            <a:r>
              <a:rPr lang="ru-RU" b="1" dirty="0" smtClean="0">
                <a:solidFill>
                  <a:srgbClr val="3E4434"/>
                </a:solidFill>
                <a:latin typeface="Cambria" panose="02040503050406030204" pitchFamily="18" charset="0"/>
              </a:rPr>
              <a:t>УСТОЙЧИВО ИНТЕГРИРАНЕ НА ПАЗАРА НА ТРУДА НА МЛАДИТЕ ХОРА</a:t>
            </a:r>
            <a:endParaRPr lang="ru-RU" b="1" dirty="0">
              <a:solidFill>
                <a:schemeClr val="accent6">
                  <a:lumMod val="50000"/>
                </a:schemeClr>
              </a:solidFill>
              <a:latin typeface="Cambria" panose="02040503050406030204" pitchFamily="18" charset="0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790831" y="1186244"/>
            <a:ext cx="11030466" cy="51733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3464" indent="-283464" algn="l" defTabSz="914400" rtl="0" eaLnBrk="1" latinLnBrk="0" hangingPunct="1">
              <a:lnSpc>
                <a:spcPct val="112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200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83464" algn="l" defTabSz="914400" rtl="0" eaLnBrk="1" latinLnBrk="0" hangingPunct="1">
              <a:lnSpc>
                <a:spcPct val="112000"/>
              </a:lnSpc>
              <a:spcBef>
                <a:spcPts val="900"/>
              </a:spcBef>
              <a:buFont typeface="Corbel" panose="020B0503020204020204" pitchFamily="34" charset="0"/>
              <a:buChar char="–"/>
              <a:defRPr sz="180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83464" algn="l" defTabSz="914400" rtl="0" eaLnBrk="1" latinLnBrk="0" hangingPunct="1">
              <a:lnSpc>
                <a:spcPct val="112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160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83464" algn="l" defTabSz="914400" rtl="0" eaLnBrk="1" latinLnBrk="0" hangingPunct="1">
              <a:lnSpc>
                <a:spcPct val="112000"/>
              </a:lnSpc>
              <a:spcBef>
                <a:spcPts val="900"/>
              </a:spcBef>
              <a:buFont typeface="Corbel" panose="020B0503020204020204" pitchFamily="34" charset="0"/>
              <a:buChar char="–"/>
              <a:defRPr sz="140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83464" algn="l" defTabSz="914400" rtl="0" eaLnBrk="1" latinLnBrk="0" hangingPunct="1">
              <a:lnSpc>
                <a:spcPct val="112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1400" i="1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83464" algn="l" defTabSz="914400" rtl="0" eaLnBrk="1" latinLnBrk="0" hangingPunct="1">
              <a:lnSpc>
                <a:spcPct val="112000"/>
              </a:lnSpc>
              <a:spcBef>
                <a:spcPts val="130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83464" algn="l" defTabSz="914400" rtl="0" eaLnBrk="1" latinLnBrk="0" hangingPunct="1">
              <a:lnSpc>
                <a:spcPct val="112000"/>
              </a:lnSpc>
              <a:spcBef>
                <a:spcPts val="1300"/>
              </a:spcBef>
              <a:buFont typeface="Arial" panose="020B0604020202020204" pitchFamily="34" charset="0"/>
              <a:buChar char="•"/>
              <a:defRPr sz="1400" i="1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83464" algn="l" defTabSz="914400" rtl="0" eaLnBrk="1" latinLnBrk="0" hangingPunct="1">
              <a:lnSpc>
                <a:spcPct val="112000"/>
              </a:lnSpc>
              <a:spcBef>
                <a:spcPts val="130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83464" algn="l" defTabSz="914400" rtl="0" eaLnBrk="1" latinLnBrk="0" hangingPunct="1">
              <a:lnSpc>
                <a:spcPct val="112000"/>
              </a:lnSpc>
              <a:spcBef>
                <a:spcPts val="1300"/>
              </a:spcBef>
              <a:buFont typeface="Arial" panose="020B0604020202020204" pitchFamily="34" charset="0"/>
              <a:buChar char="•"/>
              <a:defRPr sz="1400" i="1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00"/>
              </a:spcBef>
            </a:pPr>
            <a:r>
              <a:rPr lang="ru-RU" sz="1800" dirty="0" smtClean="0">
                <a:solidFill>
                  <a:srgbClr val="C00000"/>
                </a:solidFill>
                <a:latin typeface="Cambria" panose="02040503050406030204" pitchFamily="18" charset="0"/>
              </a:rPr>
              <a:t>ЦЕЛИ: </a:t>
            </a:r>
            <a:r>
              <a:rPr lang="ru-RU" sz="1800" b="1" dirty="0">
                <a:solidFill>
                  <a:srgbClr val="3E4434"/>
                </a:solidFill>
                <a:latin typeface="Cambria" panose="02040503050406030204" pitchFamily="18" charset="0"/>
              </a:rPr>
              <a:t>Увеличаване броя на икономически неактивните младежи </a:t>
            </a:r>
            <a:r>
              <a:rPr lang="ru-RU" sz="1800" dirty="0">
                <a:solidFill>
                  <a:srgbClr val="3E4434"/>
                </a:solidFill>
                <a:latin typeface="Cambria" panose="02040503050406030204" pitchFamily="18" charset="0"/>
              </a:rPr>
              <a:t>извън образование и обучение на възраст до 29 г. вкл., </a:t>
            </a:r>
            <a:r>
              <a:rPr lang="ru-RU" sz="1800" b="1" dirty="0">
                <a:solidFill>
                  <a:srgbClr val="3E4434"/>
                </a:solidFill>
                <a:latin typeface="Cambria" panose="02040503050406030204" pitchFamily="18" charset="0"/>
              </a:rPr>
              <a:t>които са получили предложение</a:t>
            </a:r>
            <a:r>
              <a:rPr lang="ru-RU" sz="1800" dirty="0">
                <a:solidFill>
                  <a:srgbClr val="3E4434"/>
                </a:solidFill>
                <a:latin typeface="Cambria" panose="02040503050406030204" pitchFamily="18" charset="0"/>
              </a:rPr>
              <a:t> за обучение, работа, стаж или обучение по време на работа  или са насочени към продължаване на образованието</a:t>
            </a:r>
          </a:p>
          <a:p>
            <a:pPr>
              <a:lnSpc>
                <a:spcPct val="100000"/>
              </a:lnSpc>
              <a:spcBef>
                <a:spcPts val="200"/>
              </a:spcBef>
            </a:pPr>
            <a:r>
              <a:rPr lang="ru-RU" sz="1800" dirty="0" smtClean="0">
                <a:solidFill>
                  <a:srgbClr val="C00000"/>
                </a:solidFill>
                <a:latin typeface="Cambria" panose="02040503050406030204" pitchFamily="18" charset="0"/>
              </a:rPr>
              <a:t>ДОПУСТИМИ ДЕЙНОСТИ: </a:t>
            </a:r>
            <a:br>
              <a:rPr lang="ru-RU" sz="1800" dirty="0" smtClean="0">
                <a:solidFill>
                  <a:srgbClr val="C00000"/>
                </a:solidFill>
                <a:latin typeface="Cambria" panose="02040503050406030204" pitchFamily="18" charset="0"/>
              </a:rPr>
            </a:br>
            <a:r>
              <a:rPr lang="ru-RU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Предоставяне </a:t>
            </a:r>
            <a:r>
              <a:rPr lang="ru-RU" sz="1800" dirty="0">
                <a:solidFill>
                  <a:srgbClr val="3E4434"/>
                </a:solidFill>
                <a:latin typeface="Cambria" panose="02040503050406030204" pitchFamily="18" charset="0"/>
              </a:rPr>
              <a:t>на посреднически услуги на пазара на труда, организация на трудови борси и други подкрепящи услуги за заетост; </a:t>
            </a:r>
            <a:r>
              <a:rPr lang="ru-RU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  <a:t/>
            </a:r>
            <a:br>
              <a:rPr lang="ru-RU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</a:br>
            <a:r>
              <a:rPr lang="ru-RU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Дейности </a:t>
            </a:r>
            <a:r>
              <a:rPr lang="ru-RU" sz="1800" dirty="0">
                <a:solidFill>
                  <a:srgbClr val="3E4434"/>
                </a:solidFill>
                <a:latin typeface="Cambria" panose="02040503050406030204" pitchFamily="18" charset="0"/>
              </a:rPr>
              <a:t>за активиране на икономически неактивни младежи, които не са в образование или обучение, за включването им на пазара на </a:t>
            </a:r>
            <a:r>
              <a:rPr lang="ru-RU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труда; </a:t>
            </a:r>
            <a:br>
              <a:rPr lang="ru-RU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</a:br>
            <a:r>
              <a:rPr lang="ru-RU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Професионално </a:t>
            </a:r>
            <a:r>
              <a:rPr lang="ru-RU" sz="1800" dirty="0">
                <a:solidFill>
                  <a:srgbClr val="3E4434"/>
                </a:solidFill>
                <a:latin typeface="Cambria" panose="02040503050406030204" pitchFamily="18" charset="0"/>
              </a:rPr>
              <a:t>информиране и консултиране; </a:t>
            </a:r>
            <a:r>
              <a:rPr lang="ru-RU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  <a:t/>
            </a:r>
            <a:br>
              <a:rPr lang="ru-RU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</a:br>
            <a:r>
              <a:rPr lang="ru-RU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Предоставяне </a:t>
            </a:r>
            <a:r>
              <a:rPr lang="ru-RU" sz="1800" dirty="0">
                <a:solidFill>
                  <a:srgbClr val="3E4434"/>
                </a:solidFill>
                <a:latin typeface="Cambria" panose="02040503050406030204" pitchFamily="18" charset="0"/>
              </a:rPr>
              <a:t>на обучение след регистрация като безработно лице - мотивационни обучения, обучение за придобиване на професионална квалификация, обучение за придобиване и усъвършенстване на ключови компетентности, обучения по предприемачество; </a:t>
            </a:r>
            <a:r>
              <a:rPr lang="ru-RU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  <a:t/>
            </a:r>
            <a:br>
              <a:rPr lang="ru-RU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</a:br>
            <a:r>
              <a:rPr lang="ru-RU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Осигуряване </a:t>
            </a:r>
            <a:r>
              <a:rPr lang="ru-RU" sz="1800" dirty="0">
                <a:solidFill>
                  <a:srgbClr val="3E4434"/>
                </a:solidFill>
                <a:latin typeface="Cambria" panose="02040503050406030204" pitchFamily="18" charset="0"/>
              </a:rPr>
              <a:t>на възможност за заетост след регистрация като безработно лице;</a:t>
            </a:r>
          </a:p>
          <a:p>
            <a:pPr>
              <a:lnSpc>
                <a:spcPct val="100000"/>
              </a:lnSpc>
              <a:spcBef>
                <a:spcPts val="200"/>
              </a:spcBef>
            </a:pPr>
            <a:r>
              <a:rPr lang="ru-RU" sz="1800" dirty="0" smtClean="0">
                <a:solidFill>
                  <a:srgbClr val="C00000"/>
                </a:solidFill>
                <a:latin typeface="Cambria" panose="02040503050406030204" pitchFamily="18" charset="0"/>
              </a:rPr>
              <a:t>ФИНАНСОВИ </a:t>
            </a:r>
            <a:r>
              <a:rPr lang="ru-RU" sz="1800" dirty="0">
                <a:solidFill>
                  <a:srgbClr val="C00000"/>
                </a:solidFill>
                <a:latin typeface="Cambria" panose="02040503050406030204" pitchFamily="18" charset="0"/>
              </a:rPr>
              <a:t>ПАРАМЕТРИ: </a:t>
            </a:r>
            <a:r>
              <a:rPr lang="ru-RU" sz="1800" dirty="0" smtClean="0">
                <a:solidFill>
                  <a:srgbClr val="C00000"/>
                </a:solidFill>
                <a:latin typeface="Cambria" panose="02040503050406030204" pitchFamily="18" charset="0"/>
              </a:rPr>
              <a:t/>
            </a:r>
            <a:br>
              <a:rPr lang="ru-RU" sz="1800" dirty="0" smtClean="0">
                <a:solidFill>
                  <a:srgbClr val="C00000"/>
                </a:solidFill>
                <a:latin typeface="Cambria" panose="02040503050406030204" pitchFamily="18" charset="0"/>
              </a:rPr>
            </a:br>
            <a:r>
              <a:rPr lang="ru-RU" sz="1800" dirty="0">
                <a:solidFill>
                  <a:srgbClr val="3E4434"/>
                </a:solidFill>
                <a:latin typeface="Cambria" panose="02040503050406030204" pitchFamily="18" charset="0"/>
              </a:rPr>
              <a:t>Минимален размер на </a:t>
            </a:r>
            <a:r>
              <a:rPr lang="ru-RU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общите допустими </a:t>
            </a:r>
            <a:r>
              <a:rPr lang="ru-RU" sz="1800" dirty="0">
                <a:solidFill>
                  <a:srgbClr val="3E4434"/>
                </a:solidFill>
                <a:latin typeface="Cambria" panose="02040503050406030204" pitchFamily="18" charset="0"/>
              </a:rPr>
              <a:t>разходи за проект –  </a:t>
            </a:r>
            <a:r>
              <a:rPr lang="ru-RU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40 </a:t>
            </a:r>
            <a:r>
              <a:rPr lang="ru-RU" sz="1800" dirty="0">
                <a:solidFill>
                  <a:srgbClr val="3E4434"/>
                </a:solidFill>
                <a:latin typeface="Cambria" panose="02040503050406030204" pitchFamily="18" charset="0"/>
              </a:rPr>
              <a:t>000  </a:t>
            </a:r>
            <a:r>
              <a:rPr lang="ru-RU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лева</a:t>
            </a:r>
            <a:br>
              <a:rPr lang="ru-RU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</a:br>
            <a:r>
              <a:rPr lang="ru-RU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Максимален </a:t>
            </a:r>
            <a:r>
              <a:rPr lang="ru-RU" sz="1800" dirty="0">
                <a:solidFill>
                  <a:srgbClr val="3E4434"/>
                </a:solidFill>
                <a:latin typeface="Cambria" panose="02040503050406030204" pitchFamily="18" charset="0"/>
              </a:rPr>
              <a:t>размер на </a:t>
            </a:r>
            <a:r>
              <a:rPr lang="ru-RU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общите допустимите </a:t>
            </a:r>
            <a:r>
              <a:rPr lang="ru-RU" sz="1800" dirty="0">
                <a:solidFill>
                  <a:srgbClr val="3E4434"/>
                </a:solidFill>
                <a:latin typeface="Cambria" panose="02040503050406030204" pitchFamily="18" charset="0"/>
              </a:rPr>
              <a:t>разходи за проект – </a:t>
            </a:r>
            <a:r>
              <a:rPr lang="ru-RU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120 </a:t>
            </a:r>
            <a:r>
              <a:rPr lang="ru-RU" sz="1800" dirty="0">
                <a:solidFill>
                  <a:srgbClr val="3E4434"/>
                </a:solidFill>
                <a:latin typeface="Cambria" panose="02040503050406030204" pitchFamily="18" charset="0"/>
              </a:rPr>
              <a:t>000 </a:t>
            </a:r>
            <a:r>
              <a:rPr lang="ru-RU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лева</a:t>
            </a:r>
            <a:br>
              <a:rPr lang="ru-RU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</a:br>
            <a:r>
              <a:rPr lang="ru-RU" sz="1800" b="1" dirty="0" smtClean="0">
                <a:solidFill>
                  <a:srgbClr val="3E4434"/>
                </a:solidFill>
                <a:latin typeface="Cambria" panose="02040503050406030204" pitchFamily="18" charset="0"/>
              </a:rPr>
              <a:t>Финансовата </a:t>
            </a:r>
            <a:r>
              <a:rPr lang="ru-RU" sz="1800" b="1" dirty="0">
                <a:solidFill>
                  <a:srgbClr val="3E4434"/>
                </a:solidFill>
                <a:latin typeface="Cambria" panose="02040503050406030204" pitchFamily="18" charset="0"/>
              </a:rPr>
              <a:t>помощ по тази мярка  е в размер на  2</a:t>
            </a:r>
            <a:r>
              <a:rPr lang="ru-RU" sz="1800" b="1" dirty="0" smtClean="0">
                <a:solidFill>
                  <a:srgbClr val="3E4434"/>
                </a:solidFill>
                <a:latin typeface="Cambria" panose="02040503050406030204" pitchFamily="18" charset="0"/>
              </a:rPr>
              <a:t>50 000 лева</a:t>
            </a:r>
            <a:r>
              <a:rPr lang="ru-RU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  <a:t/>
            </a:r>
            <a:br>
              <a:rPr lang="ru-RU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</a:br>
            <a:r>
              <a:rPr lang="ru-RU" sz="1800" b="1" dirty="0" smtClean="0">
                <a:solidFill>
                  <a:srgbClr val="3E4434"/>
                </a:solidFill>
                <a:latin typeface="Cambria" panose="02040503050406030204" pitchFamily="18" charset="0"/>
              </a:rPr>
              <a:t>Максималният </a:t>
            </a:r>
            <a:r>
              <a:rPr lang="ru-RU" sz="1800" b="1" dirty="0">
                <a:solidFill>
                  <a:srgbClr val="3E4434"/>
                </a:solidFill>
                <a:latin typeface="Cambria" panose="02040503050406030204" pitchFamily="18" charset="0"/>
              </a:rPr>
              <a:t>интензитет на помощта – </a:t>
            </a:r>
            <a:r>
              <a:rPr lang="ru-RU" sz="1800" b="1" dirty="0" smtClean="0">
                <a:solidFill>
                  <a:srgbClr val="3E4434"/>
                </a:solidFill>
                <a:latin typeface="Cambria" panose="02040503050406030204" pitchFamily="18" charset="0"/>
              </a:rPr>
              <a:t>до 100 %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8793119" y="68993"/>
            <a:ext cx="3308264" cy="710303"/>
            <a:chOff x="8793119" y="27803"/>
            <a:chExt cx="3308264" cy="710303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93119" y="27803"/>
              <a:ext cx="3308264" cy="443435"/>
            </a:xfrm>
            <a:prstGeom prst="rect">
              <a:avLst/>
            </a:prstGeom>
          </p:spPr>
        </p:pic>
        <p:sp>
          <p:nvSpPr>
            <p:cNvPr id="8" name="Rectangle 7"/>
            <p:cNvSpPr/>
            <p:nvPr/>
          </p:nvSpPr>
          <p:spPr>
            <a:xfrm>
              <a:off x="8801357" y="452515"/>
              <a:ext cx="3300026" cy="28559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bg-BG" sz="600" b="1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Програма за развитие на селските райони. Европейски земеделски фонд за развитие на селските райони – Европа инвестира в селските райони</a:t>
              </a:r>
              <a:endParaRPr lang="bg-BG" sz="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721932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1" y="881443"/>
            <a:ext cx="10848762" cy="77074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b="1" dirty="0" smtClean="0">
                <a:solidFill>
                  <a:srgbClr val="C00000"/>
                </a:solidFill>
                <a:latin typeface="Cambria" panose="02040503050406030204" pitchFamily="18" charset="0"/>
              </a:rPr>
              <a:t>МЯРКА</a:t>
            </a:r>
            <a:r>
              <a:rPr lang="en-US" b="1" dirty="0" smtClean="0">
                <a:solidFill>
                  <a:srgbClr val="C00000"/>
                </a:solidFill>
                <a:latin typeface="Cambria" panose="02040503050406030204" pitchFamily="18" charset="0"/>
              </a:rPr>
              <a:t> </a:t>
            </a:r>
            <a:r>
              <a:rPr lang="bg-BG" b="1" dirty="0" smtClean="0">
                <a:solidFill>
                  <a:srgbClr val="C00000"/>
                </a:solidFill>
                <a:latin typeface="Cambria" panose="02040503050406030204" pitchFamily="18" charset="0"/>
              </a:rPr>
              <a:t>1</a:t>
            </a:r>
            <a:r>
              <a:rPr lang="en-US" b="1" dirty="0" smtClean="0">
                <a:solidFill>
                  <a:srgbClr val="C00000"/>
                </a:solidFill>
                <a:latin typeface="Cambria" panose="02040503050406030204" pitchFamily="18" charset="0"/>
              </a:rPr>
              <a:t>.</a:t>
            </a:r>
            <a:r>
              <a:rPr lang="bg-BG" b="1" dirty="0" smtClean="0">
                <a:solidFill>
                  <a:srgbClr val="C00000"/>
                </a:solidFill>
                <a:latin typeface="Cambria" panose="02040503050406030204" pitchFamily="18" charset="0"/>
              </a:rPr>
              <a:t>7</a:t>
            </a:r>
            <a:r>
              <a:rPr lang="ru-RU" b="1" dirty="0" smtClean="0">
                <a:solidFill>
                  <a:srgbClr val="C00000"/>
                </a:solidFill>
                <a:latin typeface="Cambria" panose="02040503050406030204" pitchFamily="18" charset="0"/>
              </a:rPr>
              <a:t>. </a:t>
            </a:r>
            <a:r>
              <a:rPr lang="ru-RU" b="1" dirty="0" smtClean="0">
                <a:solidFill>
                  <a:srgbClr val="3E4434"/>
                </a:solidFill>
                <a:latin typeface="Cambria" panose="02040503050406030204" pitchFamily="18" charset="0"/>
              </a:rPr>
              <a:t>ПРИСПОСОБЯВАНЕ НА РАБОТНИЦИТЕ, ПРЕДПРИЯТИЯТА И ПРЕДПРИЕМАЧИТЕ КЪМ ПРОМЕНИТЕ</a:t>
            </a:r>
            <a:endParaRPr lang="ru-RU" b="1" dirty="0">
              <a:solidFill>
                <a:schemeClr val="accent6">
                  <a:lumMod val="50000"/>
                </a:schemeClr>
              </a:solidFill>
              <a:latin typeface="Cambria" panose="02040503050406030204" pitchFamily="18" charset="0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790830" y="1581665"/>
            <a:ext cx="11178747" cy="472813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3464" indent="-283464" algn="l" defTabSz="914400" rtl="0" eaLnBrk="1" latinLnBrk="0" hangingPunct="1">
              <a:lnSpc>
                <a:spcPct val="112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200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83464" algn="l" defTabSz="914400" rtl="0" eaLnBrk="1" latinLnBrk="0" hangingPunct="1">
              <a:lnSpc>
                <a:spcPct val="112000"/>
              </a:lnSpc>
              <a:spcBef>
                <a:spcPts val="900"/>
              </a:spcBef>
              <a:buFont typeface="Corbel" panose="020B0503020204020204" pitchFamily="34" charset="0"/>
              <a:buChar char="–"/>
              <a:defRPr sz="180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83464" algn="l" defTabSz="914400" rtl="0" eaLnBrk="1" latinLnBrk="0" hangingPunct="1">
              <a:lnSpc>
                <a:spcPct val="112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160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83464" algn="l" defTabSz="914400" rtl="0" eaLnBrk="1" latinLnBrk="0" hangingPunct="1">
              <a:lnSpc>
                <a:spcPct val="112000"/>
              </a:lnSpc>
              <a:spcBef>
                <a:spcPts val="900"/>
              </a:spcBef>
              <a:buFont typeface="Corbel" panose="020B0503020204020204" pitchFamily="34" charset="0"/>
              <a:buChar char="–"/>
              <a:defRPr sz="140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83464" algn="l" defTabSz="914400" rtl="0" eaLnBrk="1" latinLnBrk="0" hangingPunct="1">
              <a:lnSpc>
                <a:spcPct val="112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1400" i="1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83464" algn="l" defTabSz="914400" rtl="0" eaLnBrk="1" latinLnBrk="0" hangingPunct="1">
              <a:lnSpc>
                <a:spcPct val="112000"/>
              </a:lnSpc>
              <a:spcBef>
                <a:spcPts val="130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83464" algn="l" defTabSz="914400" rtl="0" eaLnBrk="1" latinLnBrk="0" hangingPunct="1">
              <a:lnSpc>
                <a:spcPct val="112000"/>
              </a:lnSpc>
              <a:spcBef>
                <a:spcPts val="1300"/>
              </a:spcBef>
              <a:buFont typeface="Arial" panose="020B0604020202020204" pitchFamily="34" charset="0"/>
              <a:buChar char="•"/>
              <a:defRPr sz="1400" i="1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83464" algn="l" defTabSz="914400" rtl="0" eaLnBrk="1" latinLnBrk="0" hangingPunct="1">
              <a:lnSpc>
                <a:spcPct val="112000"/>
              </a:lnSpc>
              <a:spcBef>
                <a:spcPts val="130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83464" algn="l" defTabSz="914400" rtl="0" eaLnBrk="1" latinLnBrk="0" hangingPunct="1">
              <a:lnSpc>
                <a:spcPct val="112000"/>
              </a:lnSpc>
              <a:spcBef>
                <a:spcPts val="1300"/>
              </a:spcBef>
              <a:buFont typeface="Arial" panose="020B0604020202020204" pitchFamily="34" charset="0"/>
              <a:buChar char="•"/>
              <a:defRPr sz="1400" i="1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ru-RU" sz="1800" dirty="0" smtClean="0">
                <a:solidFill>
                  <a:srgbClr val="C00000"/>
                </a:solidFill>
                <a:latin typeface="Cambria" panose="02040503050406030204" pitchFamily="18" charset="0"/>
              </a:rPr>
              <a:t>ЦЕЛИ: </a:t>
            </a:r>
            <a:r>
              <a:rPr lang="ru-RU" sz="1800" dirty="0">
                <a:solidFill>
                  <a:srgbClr val="3E4434"/>
                </a:solidFill>
                <a:latin typeface="Cambria" panose="02040503050406030204" pitchFamily="18" charset="0"/>
              </a:rPr>
              <a:t>Увеличаване броя на обхванатите заети в предприятията с въведени нови системи, практики и инструменти за развитие на човешките ресурси и подобряване на организацията и условията на </a:t>
            </a:r>
            <a:r>
              <a:rPr lang="ru-RU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труд </a:t>
            </a:r>
            <a:endParaRPr lang="ru-RU" sz="1800" dirty="0">
              <a:solidFill>
                <a:srgbClr val="3E4434"/>
              </a:solidFill>
              <a:latin typeface="Cambria" panose="02040503050406030204" pitchFamily="18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800" dirty="0" smtClean="0">
                <a:solidFill>
                  <a:srgbClr val="C00000"/>
                </a:solidFill>
                <a:latin typeface="Cambria" panose="02040503050406030204" pitchFamily="18" charset="0"/>
              </a:rPr>
              <a:t>ДОПУСТИМИ ДЕЙНОСТИ: </a:t>
            </a:r>
            <a:br>
              <a:rPr lang="ru-RU" sz="1800" dirty="0" smtClean="0">
                <a:solidFill>
                  <a:srgbClr val="C00000"/>
                </a:solidFill>
                <a:latin typeface="Cambria" panose="02040503050406030204" pitchFamily="18" charset="0"/>
              </a:rPr>
            </a:br>
            <a:r>
              <a:rPr lang="ru-RU" sz="1800" dirty="0">
                <a:solidFill>
                  <a:srgbClr val="3E4434"/>
                </a:solidFill>
                <a:latin typeface="Cambria" panose="02040503050406030204" pitchFamily="18" charset="0"/>
              </a:rPr>
              <a:t>Разработване, адаптиране и въвеждане на системи за развитие на човешките ресурси в </a:t>
            </a:r>
            <a:r>
              <a:rPr lang="ru-RU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предприятията; </a:t>
            </a:r>
            <a:r>
              <a:rPr lang="ru-RU" sz="1800" dirty="0">
                <a:solidFill>
                  <a:srgbClr val="3E4434"/>
                </a:solidFill>
                <a:latin typeface="Cambria" panose="02040503050406030204" pitchFamily="18" charset="0"/>
              </a:rPr>
              <a:t>Въвеждане на иновативни модели за организация на труда в предприятията, насочени към повишаване на производителността и опазване на околната </a:t>
            </a:r>
            <a:r>
              <a:rPr lang="ru-RU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среда; Осигуряване </a:t>
            </a:r>
            <a:r>
              <a:rPr lang="ru-RU" sz="1800" dirty="0">
                <a:solidFill>
                  <a:srgbClr val="3E4434"/>
                </a:solidFill>
                <a:latin typeface="Cambria" panose="02040503050406030204" pitchFamily="18" charset="0"/>
              </a:rPr>
              <a:t>на организиран транспорт от работодателя до и от работното място за заетите в съответното предприятие лица, за период до 12 </a:t>
            </a:r>
            <a:r>
              <a:rPr lang="ru-RU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месеца; Подкрепа </a:t>
            </a:r>
            <a:r>
              <a:rPr lang="ru-RU" sz="1800" dirty="0">
                <a:solidFill>
                  <a:srgbClr val="3E4434"/>
                </a:solidFill>
                <a:latin typeface="Cambria" panose="02040503050406030204" pitchFamily="18" charset="0"/>
              </a:rPr>
              <a:t>за практики и предоставяне на услуги за заети и работодатели с цел превенция или смекчаване последствията от икономическо </a:t>
            </a:r>
            <a:r>
              <a:rPr lang="ru-RU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преструктуриране; Осигуряване </a:t>
            </a:r>
            <a:r>
              <a:rPr lang="ru-RU" sz="1800" dirty="0">
                <a:solidFill>
                  <a:srgbClr val="3E4434"/>
                </a:solidFill>
                <a:latin typeface="Cambria" panose="02040503050406030204" pitchFamily="18" charset="0"/>
              </a:rPr>
              <a:t>на безопасни и здравословни условия на труд, подобряване професионалния и здравния статус на работниците и </a:t>
            </a:r>
            <a:r>
              <a:rPr lang="ru-RU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служителите.</a:t>
            </a:r>
            <a:endParaRPr lang="ru-RU" sz="1800" dirty="0">
              <a:solidFill>
                <a:srgbClr val="3E4434"/>
              </a:solidFill>
              <a:latin typeface="Cambria" panose="02040503050406030204" pitchFamily="18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800" dirty="0" smtClean="0">
                <a:solidFill>
                  <a:srgbClr val="C00000"/>
                </a:solidFill>
                <a:latin typeface="Cambria" panose="02040503050406030204" pitchFamily="18" charset="0"/>
              </a:rPr>
              <a:t>ФИНАНСОВИ </a:t>
            </a:r>
            <a:r>
              <a:rPr lang="ru-RU" sz="1800" dirty="0">
                <a:solidFill>
                  <a:srgbClr val="C00000"/>
                </a:solidFill>
                <a:latin typeface="Cambria" panose="02040503050406030204" pitchFamily="18" charset="0"/>
              </a:rPr>
              <a:t>ПАРАМЕТРИ: </a:t>
            </a:r>
            <a:r>
              <a:rPr lang="ru-RU" sz="1800" dirty="0" smtClean="0">
                <a:solidFill>
                  <a:srgbClr val="C00000"/>
                </a:solidFill>
                <a:latin typeface="Cambria" panose="02040503050406030204" pitchFamily="18" charset="0"/>
              </a:rPr>
              <a:t/>
            </a:r>
            <a:br>
              <a:rPr lang="ru-RU" sz="1800" dirty="0" smtClean="0">
                <a:solidFill>
                  <a:srgbClr val="C00000"/>
                </a:solidFill>
                <a:latin typeface="Cambria" panose="02040503050406030204" pitchFamily="18" charset="0"/>
              </a:rPr>
            </a:br>
            <a:r>
              <a:rPr lang="ru-RU" sz="1800" dirty="0">
                <a:solidFill>
                  <a:srgbClr val="3E4434"/>
                </a:solidFill>
                <a:latin typeface="Cambria" panose="02040503050406030204" pitchFamily="18" charset="0"/>
              </a:rPr>
              <a:t>Минимален размер на </a:t>
            </a:r>
            <a:r>
              <a:rPr lang="ru-RU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общите допустими </a:t>
            </a:r>
            <a:r>
              <a:rPr lang="ru-RU" sz="1800" dirty="0">
                <a:solidFill>
                  <a:srgbClr val="3E4434"/>
                </a:solidFill>
                <a:latin typeface="Cambria" panose="02040503050406030204" pitchFamily="18" charset="0"/>
              </a:rPr>
              <a:t>разходи за проект –  </a:t>
            </a:r>
            <a:r>
              <a:rPr lang="ru-RU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10 </a:t>
            </a:r>
            <a:r>
              <a:rPr lang="ru-RU" sz="1800" dirty="0">
                <a:solidFill>
                  <a:srgbClr val="3E4434"/>
                </a:solidFill>
                <a:latin typeface="Cambria" panose="02040503050406030204" pitchFamily="18" charset="0"/>
              </a:rPr>
              <a:t>000  </a:t>
            </a:r>
            <a:r>
              <a:rPr lang="ru-RU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лева</a:t>
            </a:r>
            <a:br>
              <a:rPr lang="ru-RU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</a:br>
            <a:r>
              <a:rPr lang="ru-RU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Максимален </a:t>
            </a:r>
            <a:r>
              <a:rPr lang="ru-RU" sz="1800" dirty="0">
                <a:solidFill>
                  <a:srgbClr val="3E4434"/>
                </a:solidFill>
                <a:latin typeface="Cambria" panose="02040503050406030204" pitchFamily="18" charset="0"/>
              </a:rPr>
              <a:t>размер на </a:t>
            </a:r>
            <a:r>
              <a:rPr lang="ru-RU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общите допустимите </a:t>
            </a:r>
            <a:r>
              <a:rPr lang="ru-RU" sz="1800" dirty="0">
                <a:solidFill>
                  <a:srgbClr val="3E4434"/>
                </a:solidFill>
                <a:latin typeface="Cambria" panose="02040503050406030204" pitchFamily="18" charset="0"/>
              </a:rPr>
              <a:t>разходи за проект – </a:t>
            </a:r>
            <a:r>
              <a:rPr lang="ru-RU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100 </a:t>
            </a:r>
            <a:r>
              <a:rPr lang="ru-RU" sz="1800" dirty="0">
                <a:solidFill>
                  <a:srgbClr val="3E4434"/>
                </a:solidFill>
                <a:latin typeface="Cambria" panose="02040503050406030204" pitchFamily="18" charset="0"/>
              </a:rPr>
              <a:t>000 </a:t>
            </a:r>
            <a:r>
              <a:rPr lang="ru-RU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лева</a:t>
            </a:r>
            <a:br>
              <a:rPr lang="ru-RU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</a:br>
            <a:r>
              <a:rPr lang="ru-RU" sz="1800" b="1" dirty="0" smtClean="0">
                <a:solidFill>
                  <a:srgbClr val="3E4434"/>
                </a:solidFill>
                <a:latin typeface="Cambria" panose="02040503050406030204" pitchFamily="18" charset="0"/>
              </a:rPr>
              <a:t>Финансовата </a:t>
            </a:r>
            <a:r>
              <a:rPr lang="ru-RU" sz="1800" b="1" dirty="0">
                <a:solidFill>
                  <a:srgbClr val="3E4434"/>
                </a:solidFill>
                <a:latin typeface="Cambria" panose="02040503050406030204" pitchFamily="18" charset="0"/>
              </a:rPr>
              <a:t>помощ по тази мярка  е в размер на  </a:t>
            </a:r>
            <a:r>
              <a:rPr lang="ru-RU" sz="1800" b="1" dirty="0" smtClean="0">
                <a:solidFill>
                  <a:srgbClr val="3E4434"/>
                </a:solidFill>
                <a:latin typeface="Cambria" panose="02040503050406030204" pitchFamily="18" charset="0"/>
              </a:rPr>
              <a:t>300 000 лева</a:t>
            </a:r>
            <a:r>
              <a:rPr lang="ru-RU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  <a:t/>
            </a:r>
            <a:br>
              <a:rPr lang="ru-RU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</a:br>
            <a:r>
              <a:rPr lang="ru-RU" sz="1800" b="1" dirty="0" smtClean="0">
                <a:solidFill>
                  <a:srgbClr val="3E4434"/>
                </a:solidFill>
                <a:latin typeface="Cambria" panose="02040503050406030204" pitchFamily="18" charset="0"/>
              </a:rPr>
              <a:t>Максималният </a:t>
            </a:r>
            <a:r>
              <a:rPr lang="ru-RU" sz="1800" b="1" dirty="0">
                <a:solidFill>
                  <a:srgbClr val="3E4434"/>
                </a:solidFill>
                <a:latin typeface="Cambria" panose="02040503050406030204" pitchFamily="18" charset="0"/>
              </a:rPr>
              <a:t>интензитет на помощта – </a:t>
            </a:r>
            <a:r>
              <a:rPr lang="ru-RU" sz="1800" b="1" dirty="0" smtClean="0">
                <a:solidFill>
                  <a:srgbClr val="3E4434"/>
                </a:solidFill>
                <a:latin typeface="Cambria" panose="02040503050406030204" pitchFamily="18" charset="0"/>
              </a:rPr>
              <a:t>до 100 %</a:t>
            </a:r>
          </a:p>
          <a:p>
            <a:pPr>
              <a:lnSpc>
                <a:spcPct val="100000"/>
              </a:lnSpc>
            </a:pPr>
            <a:endParaRPr lang="ru-RU" sz="1800" b="1" dirty="0">
              <a:solidFill>
                <a:srgbClr val="3E4434"/>
              </a:solidFill>
              <a:latin typeface="Cambria" panose="020405030504060302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ru-RU" sz="1800" dirty="0">
              <a:solidFill>
                <a:srgbClr val="3E4434"/>
              </a:solidFill>
              <a:latin typeface="Cambria" panose="02040503050406030204" pitchFamily="18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8793119" y="68993"/>
            <a:ext cx="3308264" cy="710303"/>
            <a:chOff x="8793119" y="27803"/>
            <a:chExt cx="3308264" cy="710303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93119" y="27803"/>
              <a:ext cx="3308264" cy="443435"/>
            </a:xfrm>
            <a:prstGeom prst="rect">
              <a:avLst/>
            </a:prstGeom>
          </p:spPr>
        </p:pic>
        <p:sp>
          <p:nvSpPr>
            <p:cNvPr id="8" name="Rectangle 7"/>
            <p:cNvSpPr/>
            <p:nvPr/>
          </p:nvSpPr>
          <p:spPr>
            <a:xfrm>
              <a:off x="8801357" y="452515"/>
              <a:ext cx="3300026" cy="28559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bg-BG" sz="600" b="1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Програма за развитие на селските райони. Европейски земеделски фонд за развитие на селските райони – Европа инвестира в селските райони</a:t>
              </a:r>
              <a:endParaRPr lang="bg-BG" sz="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343018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7135" y="881443"/>
            <a:ext cx="11722442" cy="48603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b="1" dirty="0" smtClean="0">
                <a:solidFill>
                  <a:srgbClr val="C00000"/>
                </a:solidFill>
                <a:latin typeface="Cambria" panose="02040503050406030204" pitchFamily="18" charset="0"/>
              </a:rPr>
              <a:t>МЯРКА</a:t>
            </a:r>
            <a:r>
              <a:rPr lang="en-US" b="1" dirty="0" smtClean="0">
                <a:solidFill>
                  <a:srgbClr val="C00000"/>
                </a:solidFill>
                <a:latin typeface="Cambria" panose="02040503050406030204" pitchFamily="18" charset="0"/>
              </a:rPr>
              <a:t> </a:t>
            </a:r>
            <a:r>
              <a:rPr lang="bg-BG" b="1" dirty="0" smtClean="0">
                <a:solidFill>
                  <a:srgbClr val="C00000"/>
                </a:solidFill>
                <a:latin typeface="Cambria" panose="02040503050406030204" pitchFamily="18" charset="0"/>
              </a:rPr>
              <a:t>2.1</a:t>
            </a:r>
            <a:r>
              <a:rPr lang="en-US" b="1" dirty="0" smtClean="0">
                <a:solidFill>
                  <a:srgbClr val="C00000"/>
                </a:solidFill>
                <a:latin typeface="Cambria" panose="02040503050406030204" pitchFamily="18" charset="0"/>
              </a:rPr>
              <a:t>.</a:t>
            </a:r>
            <a:r>
              <a:rPr lang="ru-RU" b="1" dirty="0" smtClean="0">
                <a:solidFill>
                  <a:srgbClr val="C00000"/>
                </a:solidFill>
                <a:latin typeface="Cambria" panose="02040503050406030204" pitchFamily="18" charset="0"/>
              </a:rPr>
              <a:t> </a:t>
            </a:r>
            <a:r>
              <a:rPr lang="ru-RU" b="1" dirty="0" smtClean="0">
                <a:solidFill>
                  <a:srgbClr val="3E4434"/>
                </a:solidFill>
                <a:latin typeface="Cambria" panose="02040503050406030204" pitchFamily="18" charset="0"/>
              </a:rPr>
              <a:t>СОЦИАЛНО-ИКОНОМИЧЕСКА ИНТЕГРАЦИЯ НА МАРГИНАЛИЗИРАНИТЕ ОБЩНОСТИ</a:t>
            </a:r>
            <a:endParaRPr lang="ru-RU" b="1" dirty="0">
              <a:solidFill>
                <a:schemeClr val="accent6">
                  <a:lumMod val="50000"/>
                </a:schemeClr>
              </a:solidFill>
              <a:latin typeface="Cambria" panose="02040503050406030204" pitchFamily="18" charset="0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362466" y="1293335"/>
            <a:ext cx="11607112" cy="472813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3464" indent="-283464" algn="l" defTabSz="914400" rtl="0" eaLnBrk="1" latinLnBrk="0" hangingPunct="1">
              <a:lnSpc>
                <a:spcPct val="112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200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83464" algn="l" defTabSz="914400" rtl="0" eaLnBrk="1" latinLnBrk="0" hangingPunct="1">
              <a:lnSpc>
                <a:spcPct val="112000"/>
              </a:lnSpc>
              <a:spcBef>
                <a:spcPts val="900"/>
              </a:spcBef>
              <a:buFont typeface="Corbel" panose="020B0503020204020204" pitchFamily="34" charset="0"/>
              <a:buChar char="–"/>
              <a:defRPr sz="180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83464" algn="l" defTabSz="914400" rtl="0" eaLnBrk="1" latinLnBrk="0" hangingPunct="1">
              <a:lnSpc>
                <a:spcPct val="112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160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83464" algn="l" defTabSz="914400" rtl="0" eaLnBrk="1" latinLnBrk="0" hangingPunct="1">
              <a:lnSpc>
                <a:spcPct val="112000"/>
              </a:lnSpc>
              <a:spcBef>
                <a:spcPts val="900"/>
              </a:spcBef>
              <a:buFont typeface="Corbel" panose="020B0503020204020204" pitchFamily="34" charset="0"/>
              <a:buChar char="–"/>
              <a:defRPr sz="140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83464" algn="l" defTabSz="914400" rtl="0" eaLnBrk="1" latinLnBrk="0" hangingPunct="1">
              <a:lnSpc>
                <a:spcPct val="112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1400" i="1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83464" algn="l" defTabSz="914400" rtl="0" eaLnBrk="1" latinLnBrk="0" hangingPunct="1">
              <a:lnSpc>
                <a:spcPct val="112000"/>
              </a:lnSpc>
              <a:spcBef>
                <a:spcPts val="130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83464" algn="l" defTabSz="914400" rtl="0" eaLnBrk="1" latinLnBrk="0" hangingPunct="1">
              <a:lnSpc>
                <a:spcPct val="112000"/>
              </a:lnSpc>
              <a:spcBef>
                <a:spcPts val="1300"/>
              </a:spcBef>
              <a:buFont typeface="Arial" panose="020B0604020202020204" pitchFamily="34" charset="0"/>
              <a:buChar char="•"/>
              <a:defRPr sz="1400" i="1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83464" algn="l" defTabSz="914400" rtl="0" eaLnBrk="1" latinLnBrk="0" hangingPunct="1">
              <a:lnSpc>
                <a:spcPct val="112000"/>
              </a:lnSpc>
              <a:spcBef>
                <a:spcPts val="130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83464" algn="l" defTabSz="914400" rtl="0" eaLnBrk="1" latinLnBrk="0" hangingPunct="1">
              <a:lnSpc>
                <a:spcPct val="112000"/>
              </a:lnSpc>
              <a:spcBef>
                <a:spcPts val="1300"/>
              </a:spcBef>
              <a:buFont typeface="Arial" panose="020B0604020202020204" pitchFamily="34" charset="0"/>
              <a:buChar char="•"/>
              <a:defRPr sz="1400" i="1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00"/>
              </a:spcBef>
            </a:pPr>
            <a:r>
              <a:rPr lang="ru-RU" sz="1800" dirty="0" smtClean="0">
                <a:solidFill>
                  <a:srgbClr val="C00000"/>
                </a:solidFill>
                <a:latin typeface="Cambria" panose="02040503050406030204" pitchFamily="18" charset="0"/>
              </a:rPr>
              <a:t>ЦЕЛИ: </a:t>
            </a:r>
            <a:r>
              <a:rPr lang="ru-RU" sz="1800" dirty="0">
                <a:solidFill>
                  <a:srgbClr val="3E4434"/>
                </a:solidFill>
                <a:latin typeface="Cambria" panose="02040503050406030204" pitchFamily="18" charset="0"/>
              </a:rPr>
              <a:t>Увеличаване на броя на лицата от уязвими етнически общности, включени в заетост, образование, обучение, социални и здравни услуги с фокус върху </a:t>
            </a:r>
            <a:r>
              <a:rPr lang="ru-RU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ромите,  и мигранти с </a:t>
            </a:r>
            <a:r>
              <a:rPr lang="ru-RU" sz="1800" dirty="0">
                <a:solidFill>
                  <a:srgbClr val="3E4434"/>
                </a:solidFill>
                <a:latin typeface="Cambria" panose="02040503050406030204" pitchFamily="18" charset="0"/>
              </a:rPr>
              <a:t>произход от други държави </a:t>
            </a:r>
          </a:p>
          <a:p>
            <a:pPr>
              <a:lnSpc>
                <a:spcPct val="100000"/>
              </a:lnSpc>
              <a:spcBef>
                <a:spcPts val="400"/>
              </a:spcBef>
            </a:pPr>
            <a:r>
              <a:rPr lang="ru-RU" sz="1800" dirty="0" smtClean="0">
                <a:solidFill>
                  <a:srgbClr val="C00000"/>
                </a:solidFill>
                <a:latin typeface="Cambria" panose="02040503050406030204" pitchFamily="18" charset="0"/>
              </a:rPr>
              <a:t>ДОПУСТИМИ ДЕЙНОСТИ: </a:t>
            </a:r>
            <a:br>
              <a:rPr lang="ru-RU" sz="1800" dirty="0" smtClean="0">
                <a:solidFill>
                  <a:srgbClr val="C00000"/>
                </a:solidFill>
                <a:latin typeface="Cambria" panose="02040503050406030204" pitchFamily="18" charset="0"/>
              </a:rPr>
            </a:br>
            <a:r>
              <a:rPr lang="ru-RU" sz="1700" b="1" dirty="0">
                <a:solidFill>
                  <a:srgbClr val="3E4434"/>
                </a:solidFill>
                <a:latin typeface="Cambria" panose="02040503050406030204" pitchFamily="18" charset="0"/>
              </a:rPr>
              <a:t>Направление </a:t>
            </a:r>
            <a:r>
              <a:rPr lang="ru-RU" sz="1700" b="1" dirty="0" smtClean="0">
                <a:solidFill>
                  <a:srgbClr val="3E4434"/>
                </a:solidFill>
                <a:latin typeface="Cambria" panose="02040503050406030204" pitchFamily="18" charset="0"/>
              </a:rPr>
              <a:t>І: </a:t>
            </a:r>
            <a:r>
              <a:rPr lang="ru-RU" sz="17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„</a:t>
            </a:r>
            <a:r>
              <a:rPr lang="ru-RU" sz="1700" dirty="0">
                <a:solidFill>
                  <a:srgbClr val="3E4434"/>
                </a:solidFill>
                <a:latin typeface="Cambria" panose="02040503050406030204" pitchFamily="18" charset="0"/>
              </a:rPr>
              <a:t>Подобряване достъпа до заетост” </a:t>
            </a:r>
            <a:r>
              <a:rPr lang="ru-RU" sz="17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- активиране </a:t>
            </a:r>
            <a:r>
              <a:rPr lang="ru-RU" sz="1700" dirty="0">
                <a:solidFill>
                  <a:srgbClr val="3E4434"/>
                </a:solidFill>
                <a:latin typeface="Cambria" panose="02040503050406030204" pitchFamily="18" charset="0"/>
              </a:rPr>
              <a:t>на икономически неактивни лица; </a:t>
            </a:r>
            <a:r>
              <a:rPr lang="ru-RU" sz="1700" dirty="0" smtClean="0">
                <a:solidFill>
                  <a:srgbClr val="3E4434"/>
                </a:solidFill>
                <a:latin typeface="Cambria" panose="02040503050406030204" pitchFamily="18" charset="0"/>
              </a:rPr>
              <a:t/>
            </a:r>
            <a:br>
              <a:rPr lang="ru-RU" sz="1700" dirty="0" smtClean="0">
                <a:solidFill>
                  <a:srgbClr val="3E4434"/>
                </a:solidFill>
                <a:latin typeface="Cambria" panose="02040503050406030204" pitchFamily="18" charset="0"/>
              </a:rPr>
            </a:br>
            <a:r>
              <a:rPr lang="ru-RU" sz="1700" b="1" dirty="0" smtClean="0">
                <a:solidFill>
                  <a:srgbClr val="3E4434"/>
                </a:solidFill>
                <a:latin typeface="Cambria" panose="02040503050406030204" pitchFamily="18" charset="0"/>
              </a:rPr>
              <a:t>Направление ІІ: </a:t>
            </a:r>
            <a:r>
              <a:rPr lang="ru-RU" sz="1700" dirty="0">
                <a:solidFill>
                  <a:srgbClr val="3E4434"/>
                </a:solidFill>
                <a:latin typeface="Cambria" panose="02040503050406030204" pitchFamily="18" charset="0"/>
              </a:rPr>
              <a:t>„Подобряване достъпа до образование” - превенция на ранното отпадане от училище; </a:t>
            </a:r>
            <a:r>
              <a:rPr lang="ru-RU" sz="1700" b="1" dirty="0">
                <a:solidFill>
                  <a:srgbClr val="3E4434"/>
                </a:solidFill>
                <a:latin typeface="Cambria" panose="02040503050406030204" pitchFamily="18" charset="0"/>
              </a:rPr>
              <a:t>Направление </a:t>
            </a:r>
            <a:r>
              <a:rPr lang="ru-RU" sz="1700" b="1" dirty="0" smtClean="0">
                <a:solidFill>
                  <a:srgbClr val="3E4434"/>
                </a:solidFill>
                <a:latin typeface="Cambria" panose="02040503050406030204" pitchFamily="18" charset="0"/>
              </a:rPr>
              <a:t>ІІІ: </a:t>
            </a:r>
            <a:r>
              <a:rPr lang="ru-RU" sz="17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„</a:t>
            </a:r>
            <a:r>
              <a:rPr lang="ru-RU" sz="1700" dirty="0">
                <a:solidFill>
                  <a:srgbClr val="3E4434"/>
                </a:solidFill>
                <a:latin typeface="Cambria" panose="02040503050406030204" pitchFamily="18" charset="0"/>
              </a:rPr>
              <a:t>Подобряване достъпа до социални и здравни услуги” - подобряване достъпа до и предоставяне на качествени социални и здравни </a:t>
            </a:r>
            <a:r>
              <a:rPr lang="ru-RU" sz="17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услуги; </a:t>
            </a:r>
            <a:br>
              <a:rPr lang="ru-RU" sz="1700" dirty="0" smtClean="0">
                <a:solidFill>
                  <a:srgbClr val="3E4434"/>
                </a:solidFill>
                <a:latin typeface="Cambria" panose="02040503050406030204" pitchFamily="18" charset="0"/>
              </a:rPr>
            </a:br>
            <a:r>
              <a:rPr lang="ru-RU" sz="1700" b="1" dirty="0" smtClean="0">
                <a:solidFill>
                  <a:srgbClr val="3E4434"/>
                </a:solidFill>
                <a:latin typeface="Cambria" panose="02040503050406030204" pitchFamily="18" charset="0"/>
              </a:rPr>
              <a:t>Направление ІV: </a:t>
            </a:r>
            <a:r>
              <a:rPr lang="ru-RU" sz="17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„</a:t>
            </a:r>
            <a:r>
              <a:rPr lang="ru-RU" sz="1700" dirty="0">
                <a:solidFill>
                  <a:srgbClr val="3E4434"/>
                </a:solidFill>
                <a:latin typeface="Cambria" panose="02040503050406030204" pitchFamily="18" charset="0"/>
              </a:rPr>
              <a:t>Развитие на местните общности и преодоляване на негативните стереотипи” -планиране, управление, наблюдение и оценка на инициативи за социално-икономическа интеграция на социално изключени </a:t>
            </a:r>
            <a:r>
              <a:rPr lang="ru-RU" sz="17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хора;</a:t>
            </a:r>
            <a:endParaRPr lang="ru-RU" sz="1700" dirty="0">
              <a:solidFill>
                <a:srgbClr val="3E4434"/>
              </a:solidFill>
              <a:latin typeface="Cambria" panose="020405030504060302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700" b="1" dirty="0" smtClean="0">
                <a:solidFill>
                  <a:srgbClr val="3E4434"/>
                </a:solidFill>
                <a:latin typeface="Cambria" panose="02040503050406030204" pitchFamily="18" charset="0"/>
              </a:rPr>
              <a:t>Задължително </a:t>
            </a:r>
            <a:r>
              <a:rPr lang="ru-RU" sz="1700" b="1" dirty="0">
                <a:solidFill>
                  <a:srgbClr val="3E4434"/>
                </a:solidFill>
                <a:latin typeface="Cambria" panose="02040503050406030204" pitchFamily="18" charset="0"/>
              </a:rPr>
              <a:t>e </a:t>
            </a:r>
            <a:r>
              <a:rPr lang="ru-RU" sz="1700" dirty="0">
                <a:solidFill>
                  <a:srgbClr val="3E4434"/>
                </a:solidFill>
                <a:latin typeface="Cambria" panose="02040503050406030204" pitchFamily="18" charset="0"/>
              </a:rPr>
              <a:t>проектите  да съдържат няколко дейности от </a:t>
            </a:r>
            <a:r>
              <a:rPr lang="ru-RU" sz="17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Направление III: </a:t>
            </a:r>
            <a:r>
              <a:rPr lang="ru-RU" sz="1700" dirty="0">
                <a:solidFill>
                  <a:srgbClr val="3E4434"/>
                </a:solidFill>
                <a:latin typeface="Cambria" panose="02040503050406030204" pitchFamily="18" charset="0"/>
              </a:rPr>
              <a:t>„Подобряване достъпа до социални и здравни услуги</a:t>
            </a:r>
            <a:r>
              <a:rPr lang="ru-RU" sz="17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” и </a:t>
            </a:r>
            <a:r>
              <a:rPr lang="ru-RU" sz="1700" dirty="0">
                <a:solidFill>
                  <a:srgbClr val="3E4434"/>
                </a:solidFill>
                <a:latin typeface="Cambria" panose="02040503050406030204" pitchFamily="18" charset="0"/>
              </a:rPr>
              <a:t>за да се гарантира интегрирания характер на </a:t>
            </a:r>
            <a:r>
              <a:rPr lang="ru-RU" sz="17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интервенциите. Препоръчително </a:t>
            </a:r>
            <a:r>
              <a:rPr lang="ru-RU" sz="1700" dirty="0">
                <a:solidFill>
                  <a:srgbClr val="3E4434"/>
                </a:solidFill>
                <a:latin typeface="Cambria" panose="02040503050406030204" pitchFamily="18" charset="0"/>
              </a:rPr>
              <a:t>е включването на поне една дейност от всяко едно от останалите три направления</a:t>
            </a:r>
          </a:p>
          <a:p>
            <a:pPr>
              <a:lnSpc>
                <a:spcPct val="100000"/>
              </a:lnSpc>
              <a:spcBef>
                <a:spcPts val="400"/>
              </a:spcBef>
            </a:pPr>
            <a:r>
              <a:rPr lang="ru-RU" sz="1800" dirty="0" smtClean="0">
                <a:solidFill>
                  <a:srgbClr val="C00000"/>
                </a:solidFill>
                <a:latin typeface="Cambria" panose="02040503050406030204" pitchFamily="18" charset="0"/>
              </a:rPr>
              <a:t>ФИНАНСОВИ </a:t>
            </a:r>
            <a:r>
              <a:rPr lang="ru-RU" sz="1800" dirty="0">
                <a:solidFill>
                  <a:srgbClr val="C00000"/>
                </a:solidFill>
                <a:latin typeface="Cambria" panose="02040503050406030204" pitchFamily="18" charset="0"/>
              </a:rPr>
              <a:t>ПАРАМЕТРИ: </a:t>
            </a:r>
            <a:r>
              <a:rPr lang="ru-RU" sz="1800" dirty="0" smtClean="0">
                <a:solidFill>
                  <a:srgbClr val="C00000"/>
                </a:solidFill>
                <a:latin typeface="Cambria" panose="02040503050406030204" pitchFamily="18" charset="0"/>
              </a:rPr>
              <a:t/>
            </a:r>
            <a:br>
              <a:rPr lang="ru-RU" sz="1800" dirty="0" smtClean="0">
                <a:solidFill>
                  <a:srgbClr val="C00000"/>
                </a:solidFill>
                <a:latin typeface="Cambria" panose="02040503050406030204" pitchFamily="18" charset="0"/>
              </a:rPr>
            </a:br>
            <a:r>
              <a:rPr lang="ru-RU" sz="1700" dirty="0">
                <a:solidFill>
                  <a:srgbClr val="3E4434"/>
                </a:solidFill>
                <a:latin typeface="Cambria" panose="02040503050406030204" pitchFamily="18" charset="0"/>
              </a:rPr>
              <a:t>Минимален размер на </a:t>
            </a:r>
            <a:r>
              <a:rPr lang="ru-RU" sz="17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общите допустими </a:t>
            </a:r>
            <a:r>
              <a:rPr lang="ru-RU" sz="1700" dirty="0">
                <a:solidFill>
                  <a:srgbClr val="3E4434"/>
                </a:solidFill>
                <a:latin typeface="Cambria" panose="02040503050406030204" pitchFamily="18" charset="0"/>
              </a:rPr>
              <a:t>разходи за проект –  </a:t>
            </a:r>
            <a:r>
              <a:rPr lang="ru-RU" sz="17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10 </a:t>
            </a:r>
            <a:r>
              <a:rPr lang="ru-RU" sz="1700" dirty="0">
                <a:solidFill>
                  <a:srgbClr val="3E4434"/>
                </a:solidFill>
                <a:latin typeface="Cambria" panose="02040503050406030204" pitchFamily="18" charset="0"/>
              </a:rPr>
              <a:t>000  </a:t>
            </a:r>
            <a:r>
              <a:rPr lang="ru-RU" sz="17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лева</a:t>
            </a:r>
            <a:br>
              <a:rPr lang="ru-RU" sz="1700" dirty="0" smtClean="0">
                <a:solidFill>
                  <a:srgbClr val="3E4434"/>
                </a:solidFill>
                <a:latin typeface="Cambria" panose="02040503050406030204" pitchFamily="18" charset="0"/>
              </a:rPr>
            </a:br>
            <a:r>
              <a:rPr lang="ru-RU" sz="17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Максимален </a:t>
            </a:r>
            <a:r>
              <a:rPr lang="ru-RU" sz="1700" dirty="0">
                <a:solidFill>
                  <a:srgbClr val="3E4434"/>
                </a:solidFill>
                <a:latin typeface="Cambria" panose="02040503050406030204" pitchFamily="18" charset="0"/>
              </a:rPr>
              <a:t>размер на </a:t>
            </a:r>
            <a:r>
              <a:rPr lang="ru-RU" sz="17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общите допустимите </a:t>
            </a:r>
            <a:r>
              <a:rPr lang="ru-RU" sz="1700" dirty="0">
                <a:solidFill>
                  <a:srgbClr val="3E4434"/>
                </a:solidFill>
                <a:latin typeface="Cambria" panose="02040503050406030204" pitchFamily="18" charset="0"/>
              </a:rPr>
              <a:t>разходи за проект – </a:t>
            </a:r>
            <a:r>
              <a:rPr lang="ru-RU" sz="17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100 </a:t>
            </a:r>
            <a:r>
              <a:rPr lang="ru-RU" sz="1700" dirty="0">
                <a:solidFill>
                  <a:srgbClr val="3E4434"/>
                </a:solidFill>
                <a:latin typeface="Cambria" panose="02040503050406030204" pitchFamily="18" charset="0"/>
              </a:rPr>
              <a:t>000 </a:t>
            </a:r>
            <a:r>
              <a:rPr lang="ru-RU" sz="17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лева</a:t>
            </a:r>
            <a:br>
              <a:rPr lang="ru-RU" sz="1700" dirty="0" smtClean="0">
                <a:solidFill>
                  <a:srgbClr val="3E4434"/>
                </a:solidFill>
                <a:latin typeface="Cambria" panose="02040503050406030204" pitchFamily="18" charset="0"/>
              </a:rPr>
            </a:br>
            <a:r>
              <a:rPr lang="ru-RU" sz="1700" b="1" dirty="0" smtClean="0">
                <a:solidFill>
                  <a:srgbClr val="3E4434"/>
                </a:solidFill>
                <a:latin typeface="Cambria" panose="02040503050406030204" pitchFamily="18" charset="0"/>
              </a:rPr>
              <a:t>Финансовата </a:t>
            </a:r>
            <a:r>
              <a:rPr lang="ru-RU" sz="1700" b="1" dirty="0">
                <a:solidFill>
                  <a:srgbClr val="3E4434"/>
                </a:solidFill>
                <a:latin typeface="Cambria" panose="02040503050406030204" pitchFamily="18" charset="0"/>
              </a:rPr>
              <a:t>помощ по тази мярка  е в размер на  </a:t>
            </a:r>
            <a:r>
              <a:rPr lang="ru-RU" sz="1700" b="1" dirty="0" smtClean="0">
                <a:solidFill>
                  <a:srgbClr val="3E4434"/>
                </a:solidFill>
                <a:latin typeface="Cambria" panose="02040503050406030204" pitchFamily="18" charset="0"/>
              </a:rPr>
              <a:t>286 430 лева</a:t>
            </a:r>
            <a:r>
              <a:rPr lang="ru-RU" sz="1700" dirty="0" smtClean="0">
                <a:solidFill>
                  <a:srgbClr val="3E4434"/>
                </a:solidFill>
                <a:latin typeface="Cambria" panose="02040503050406030204" pitchFamily="18" charset="0"/>
              </a:rPr>
              <a:t/>
            </a:r>
            <a:br>
              <a:rPr lang="ru-RU" sz="1700" dirty="0" smtClean="0">
                <a:solidFill>
                  <a:srgbClr val="3E4434"/>
                </a:solidFill>
                <a:latin typeface="Cambria" panose="02040503050406030204" pitchFamily="18" charset="0"/>
              </a:rPr>
            </a:br>
            <a:r>
              <a:rPr lang="ru-RU" sz="1700" b="1" dirty="0" smtClean="0">
                <a:solidFill>
                  <a:srgbClr val="3E4434"/>
                </a:solidFill>
                <a:latin typeface="Cambria" panose="02040503050406030204" pitchFamily="18" charset="0"/>
              </a:rPr>
              <a:t>Максималният </a:t>
            </a:r>
            <a:r>
              <a:rPr lang="ru-RU" sz="1700" b="1" dirty="0">
                <a:solidFill>
                  <a:srgbClr val="3E4434"/>
                </a:solidFill>
                <a:latin typeface="Cambria" panose="02040503050406030204" pitchFamily="18" charset="0"/>
              </a:rPr>
              <a:t>интензитет на помощта – </a:t>
            </a:r>
            <a:r>
              <a:rPr lang="ru-RU" sz="1700" b="1" dirty="0" smtClean="0">
                <a:solidFill>
                  <a:srgbClr val="3E4434"/>
                </a:solidFill>
                <a:latin typeface="Cambria" panose="02040503050406030204" pitchFamily="18" charset="0"/>
              </a:rPr>
              <a:t>до 100 %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8793119" y="68993"/>
            <a:ext cx="3308264" cy="710303"/>
            <a:chOff x="8793119" y="27803"/>
            <a:chExt cx="3308264" cy="710303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93119" y="27803"/>
              <a:ext cx="3308264" cy="443435"/>
            </a:xfrm>
            <a:prstGeom prst="rect">
              <a:avLst/>
            </a:prstGeom>
          </p:spPr>
        </p:pic>
        <p:sp>
          <p:nvSpPr>
            <p:cNvPr id="8" name="Rectangle 7"/>
            <p:cNvSpPr/>
            <p:nvPr/>
          </p:nvSpPr>
          <p:spPr>
            <a:xfrm>
              <a:off x="8801357" y="452515"/>
              <a:ext cx="3300026" cy="28559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bg-BG" sz="600" b="1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Програма за развитие на селските райони. Европейски земеделски фонд за развитие на селските райони – Европа инвестира в селските райони</a:t>
              </a:r>
              <a:endParaRPr lang="bg-BG" sz="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948439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1" y="922632"/>
            <a:ext cx="11137086" cy="109563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b="1" dirty="0" smtClean="0">
                <a:solidFill>
                  <a:srgbClr val="C00000"/>
                </a:solidFill>
                <a:latin typeface="Cambria" panose="02040503050406030204" pitchFamily="18" charset="0"/>
              </a:rPr>
              <a:t>МЯРКА</a:t>
            </a:r>
            <a:r>
              <a:rPr lang="en-US" b="1" dirty="0" smtClean="0">
                <a:solidFill>
                  <a:srgbClr val="C00000"/>
                </a:solidFill>
                <a:latin typeface="Cambria" panose="02040503050406030204" pitchFamily="18" charset="0"/>
              </a:rPr>
              <a:t> </a:t>
            </a:r>
            <a:r>
              <a:rPr lang="bg-BG" b="1" dirty="0" smtClean="0">
                <a:solidFill>
                  <a:srgbClr val="C00000"/>
                </a:solidFill>
                <a:latin typeface="Cambria" panose="02040503050406030204" pitchFamily="18" charset="0"/>
              </a:rPr>
              <a:t>2</a:t>
            </a:r>
            <a:r>
              <a:rPr lang="en-US" b="1" dirty="0" smtClean="0">
                <a:solidFill>
                  <a:srgbClr val="C00000"/>
                </a:solidFill>
                <a:latin typeface="Cambria" panose="02040503050406030204" pitchFamily="18" charset="0"/>
              </a:rPr>
              <a:t>.</a:t>
            </a:r>
            <a:r>
              <a:rPr lang="bg-BG" b="1" dirty="0" smtClean="0">
                <a:solidFill>
                  <a:srgbClr val="C00000"/>
                </a:solidFill>
                <a:latin typeface="Cambria" panose="02040503050406030204" pitchFamily="18" charset="0"/>
              </a:rPr>
              <a:t>4</a:t>
            </a:r>
            <a:r>
              <a:rPr lang="ru-RU" b="1" dirty="0" smtClean="0">
                <a:solidFill>
                  <a:srgbClr val="C00000"/>
                </a:solidFill>
                <a:latin typeface="Cambria" panose="02040503050406030204" pitchFamily="18" charset="0"/>
              </a:rPr>
              <a:t>. </a:t>
            </a:r>
            <a:r>
              <a:rPr lang="ru-RU" b="1" dirty="0" smtClean="0">
                <a:solidFill>
                  <a:srgbClr val="3E4434"/>
                </a:solidFill>
                <a:latin typeface="Cambria" panose="02040503050406030204" pitchFamily="18" charset="0"/>
              </a:rPr>
              <a:t>НАСЪРЧАВАНЕ НА СОЦИАЛНОТО ПРЕДПРИЕМАЧЕСТВО И НА ПРОФЕСИОНАЛНАТА ИНТЕГРАЦИЯ В СОЦИАЛНИТЕ ПРЕДПРИЯТИЯ И НАСЪРЧАВАНЕ НА СОЦИАЛНАТА  ИКОНОМИКА С ЦЕЛ УЛЕСНЯВАНЕ НА ДОСТЪПА ДО ЗАЕТОСТ</a:t>
            </a:r>
          </a:p>
          <a:p>
            <a:pPr marL="0" indent="0">
              <a:buNone/>
            </a:pPr>
            <a:endParaRPr lang="ru-RU" b="1" dirty="0">
              <a:solidFill>
                <a:schemeClr val="accent6">
                  <a:lumMod val="50000"/>
                </a:schemeClr>
              </a:solidFill>
              <a:latin typeface="Cambria" panose="02040503050406030204" pitchFamily="18" charset="0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790831" y="2051229"/>
            <a:ext cx="10948088" cy="449785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3464" indent="-283464" algn="l" defTabSz="914400" rtl="0" eaLnBrk="1" latinLnBrk="0" hangingPunct="1">
              <a:lnSpc>
                <a:spcPct val="112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200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83464" algn="l" defTabSz="914400" rtl="0" eaLnBrk="1" latinLnBrk="0" hangingPunct="1">
              <a:lnSpc>
                <a:spcPct val="112000"/>
              </a:lnSpc>
              <a:spcBef>
                <a:spcPts val="900"/>
              </a:spcBef>
              <a:buFont typeface="Corbel" panose="020B0503020204020204" pitchFamily="34" charset="0"/>
              <a:buChar char="–"/>
              <a:defRPr sz="180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83464" algn="l" defTabSz="914400" rtl="0" eaLnBrk="1" latinLnBrk="0" hangingPunct="1">
              <a:lnSpc>
                <a:spcPct val="112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160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83464" algn="l" defTabSz="914400" rtl="0" eaLnBrk="1" latinLnBrk="0" hangingPunct="1">
              <a:lnSpc>
                <a:spcPct val="112000"/>
              </a:lnSpc>
              <a:spcBef>
                <a:spcPts val="900"/>
              </a:spcBef>
              <a:buFont typeface="Corbel" panose="020B0503020204020204" pitchFamily="34" charset="0"/>
              <a:buChar char="–"/>
              <a:defRPr sz="140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83464" algn="l" defTabSz="914400" rtl="0" eaLnBrk="1" latinLnBrk="0" hangingPunct="1">
              <a:lnSpc>
                <a:spcPct val="112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1400" i="1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83464" algn="l" defTabSz="914400" rtl="0" eaLnBrk="1" latinLnBrk="0" hangingPunct="1">
              <a:lnSpc>
                <a:spcPct val="112000"/>
              </a:lnSpc>
              <a:spcBef>
                <a:spcPts val="130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83464" algn="l" defTabSz="914400" rtl="0" eaLnBrk="1" latinLnBrk="0" hangingPunct="1">
              <a:lnSpc>
                <a:spcPct val="112000"/>
              </a:lnSpc>
              <a:spcBef>
                <a:spcPts val="1300"/>
              </a:spcBef>
              <a:buFont typeface="Arial" panose="020B0604020202020204" pitchFamily="34" charset="0"/>
              <a:buChar char="•"/>
              <a:defRPr sz="1400" i="1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83464" algn="l" defTabSz="914400" rtl="0" eaLnBrk="1" latinLnBrk="0" hangingPunct="1">
              <a:lnSpc>
                <a:spcPct val="112000"/>
              </a:lnSpc>
              <a:spcBef>
                <a:spcPts val="130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83464" algn="l" defTabSz="914400" rtl="0" eaLnBrk="1" latinLnBrk="0" hangingPunct="1">
              <a:lnSpc>
                <a:spcPct val="112000"/>
              </a:lnSpc>
              <a:spcBef>
                <a:spcPts val="1300"/>
              </a:spcBef>
              <a:buFont typeface="Arial" panose="020B0604020202020204" pitchFamily="34" charset="0"/>
              <a:buChar char="•"/>
              <a:defRPr sz="1400" i="1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ru-RU" sz="1800" dirty="0" smtClean="0">
                <a:solidFill>
                  <a:srgbClr val="C00000"/>
                </a:solidFill>
                <a:latin typeface="Cambria" panose="02040503050406030204" pitchFamily="18" charset="0"/>
              </a:rPr>
              <a:t>ЦЕЛИ: </a:t>
            </a:r>
            <a:r>
              <a:rPr lang="ru-RU" sz="1800" dirty="0">
                <a:solidFill>
                  <a:srgbClr val="3E4434"/>
                </a:solidFill>
                <a:latin typeface="Cambria" panose="02040503050406030204" pitchFamily="18" charset="0"/>
              </a:rPr>
              <a:t>Увеличаване броя на заетите в социалните предприятия след получена подкрепа за заетост и професионална интеграция на хората с увреждания и други представители на рискови </a:t>
            </a:r>
            <a:r>
              <a:rPr lang="ru-RU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групи. </a:t>
            </a:r>
            <a:endParaRPr lang="ru-RU" sz="1800" dirty="0">
              <a:solidFill>
                <a:srgbClr val="3E4434"/>
              </a:solidFill>
              <a:latin typeface="Cambria" panose="02040503050406030204" pitchFamily="18" charset="0"/>
            </a:endParaRPr>
          </a:p>
          <a:p>
            <a:pPr>
              <a:lnSpc>
                <a:spcPct val="100000"/>
              </a:lnSpc>
            </a:pPr>
            <a:r>
              <a:rPr lang="ru-RU" sz="1800" dirty="0" smtClean="0">
                <a:solidFill>
                  <a:srgbClr val="C00000"/>
                </a:solidFill>
                <a:latin typeface="Cambria" panose="02040503050406030204" pitchFamily="18" charset="0"/>
              </a:rPr>
              <a:t>ДОПУСТИМИ ДЕЙНОСТИ: </a:t>
            </a:r>
            <a:br>
              <a:rPr lang="ru-RU" sz="1800" dirty="0" smtClean="0">
                <a:solidFill>
                  <a:srgbClr val="C00000"/>
                </a:solidFill>
                <a:latin typeface="Cambria" panose="02040503050406030204" pitchFamily="18" charset="0"/>
              </a:rPr>
            </a:br>
            <a:r>
              <a:rPr lang="ru-RU" sz="1800" dirty="0">
                <a:solidFill>
                  <a:srgbClr val="3E4434"/>
                </a:solidFill>
                <a:latin typeface="Cambria" panose="02040503050406030204" pitchFamily="18" charset="0"/>
              </a:rPr>
              <a:t>Подкрепа за дейността на социални предприятия, специализирани предприятия и кооперации на хора с увреждания във връзка с осигуряване на заетост;  </a:t>
            </a:r>
            <a:r>
              <a:rPr lang="ru-RU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Социален </a:t>
            </a:r>
            <a:r>
              <a:rPr lang="ru-RU" sz="1800" dirty="0">
                <a:solidFill>
                  <a:srgbClr val="3E4434"/>
                </a:solidFill>
                <a:latin typeface="Cambria" panose="02040503050406030204" pitchFamily="18" charset="0"/>
              </a:rPr>
              <a:t>маркетинг и популяризиране на социалната икономика и социалното предприемачество; </a:t>
            </a:r>
            <a:r>
              <a:rPr lang="ru-RU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Социална </a:t>
            </a:r>
            <a:r>
              <a:rPr lang="ru-RU" sz="1800" dirty="0">
                <a:solidFill>
                  <a:srgbClr val="3E4434"/>
                </a:solidFill>
                <a:latin typeface="Cambria" panose="02040503050406030204" pitchFamily="18" charset="0"/>
              </a:rPr>
              <a:t>и професионална интеграция на представители на уязвимите групи в сектора на социалната икономика; </a:t>
            </a:r>
            <a:r>
              <a:rPr lang="ru-RU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Обучение </a:t>
            </a:r>
            <a:r>
              <a:rPr lang="ru-RU" sz="1800" dirty="0">
                <a:solidFill>
                  <a:srgbClr val="3E4434"/>
                </a:solidFill>
                <a:latin typeface="Cambria" panose="02040503050406030204" pitchFamily="18" charset="0"/>
              </a:rPr>
              <a:t>и квалификация за лицата, за които се осигурява заетост в социалните предприятия, специализираните предприятия и кооперациите на хора с увреждания;  Оборудване и адаптиране на работни </a:t>
            </a:r>
            <a:r>
              <a:rPr lang="ru-RU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места.</a:t>
            </a:r>
            <a:endParaRPr lang="ru-RU" sz="1800" dirty="0">
              <a:solidFill>
                <a:srgbClr val="3E4434"/>
              </a:solidFill>
              <a:latin typeface="Cambria" panose="02040503050406030204" pitchFamily="18" charset="0"/>
            </a:endParaRPr>
          </a:p>
          <a:p>
            <a:pPr>
              <a:lnSpc>
                <a:spcPct val="100000"/>
              </a:lnSpc>
            </a:pPr>
            <a:r>
              <a:rPr lang="ru-RU" sz="1800" dirty="0" smtClean="0">
                <a:solidFill>
                  <a:srgbClr val="C00000"/>
                </a:solidFill>
                <a:latin typeface="Cambria" panose="02040503050406030204" pitchFamily="18" charset="0"/>
              </a:rPr>
              <a:t>ФИНАНСОВИ </a:t>
            </a:r>
            <a:r>
              <a:rPr lang="ru-RU" sz="1800" dirty="0">
                <a:solidFill>
                  <a:srgbClr val="C00000"/>
                </a:solidFill>
                <a:latin typeface="Cambria" panose="02040503050406030204" pitchFamily="18" charset="0"/>
              </a:rPr>
              <a:t>ПАРАМЕТРИ: </a:t>
            </a:r>
            <a:r>
              <a:rPr lang="ru-RU" sz="1800" dirty="0" smtClean="0">
                <a:solidFill>
                  <a:srgbClr val="C00000"/>
                </a:solidFill>
                <a:latin typeface="Cambria" panose="02040503050406030204" pitchFamily="18" charset="0"/>
              </a:rPr>
              <a:t/>
            </a:r>
            <a:br>
              <a:rPr lang="ru-RU" sz="1800" dirty="0" smtClean="0">
                <a:solidFill>
                  <a:srgbClr val="C00000"/>
                </a:solidFill>
                <a:latin typeface="Cambria" panose="02040503050406030204" pitchFamily="18" charset="0"/>
              </a:rPr>
            </a:br>
            <a:r>
              <a:rPr lang="ru-RU" sz="1800" dirty="0">
                <a:solidFill>
                  <a:srgbClr val="3E4434"/>
                </a:solidFill>
                <a:latin typeface="Cambria" panose="02040503050406030204" pitchFamily="18" charset="0"/>
              </a:rPr>
              <a:t>Минимален размер на </a:t>
            </a:r>
            <a:r>
              <a:rPr lang="ru-RU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общите допустими </a:t>
            </a:r>
            <a:r>
              <a:rPr lang="ru-RU" sz="1800" dirty="0">
                <a:solidFill>
                  <a:srgbClr val="3E4434"/>
                </a:solidFill>
                <a:latin typeface="Cambria" panose="02040503050406030204" pitchFamily="18" charset="0"/>
              </a:rPr>
              <a:t>разходи за проект –  </a:t>
            </a:r>
            <a:r>
              <a:rPr lang="ru-RU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50 </a:t>
            </a:r>
            <a:r>
              <a:rPr lang="ru-RU" sz="1800" dirty="0">
                <a:solidFill>
                  <a:srgbClr val="3E4434"/>
                </a:solidFill>
                <a:latin typeface="Cambria" panose="02040503050406030204" pitchFamily="18" charset="0"/>
              </a:rPr>
              <a:t>000  </a:t>
            </a:r>
            <a:r>
              <a:rPr lang="ru-RU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лева</a:t>
            </a:r>
            <a:br>
              <a:rPr lang="ru-RU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</a:br>
            <a:r>
              <a:rPr lang="ru-RU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Максимален </a:t>
            </a:r>
            <a:r>
              <a:rPr lang="ru-RU" sz="1800" dirty="0">
                <a:solidFill>
                  <a:srgbClr val="3E4434"/>
                </a:solidFill>
                <a:latin typeface="Cambria" panose="02040503050406030204" pitchFamily="18" charset="0"/>
              </a:rPr>
              <a:t>размер на </a:t>
            </a:r>
            <a:r>
              <a:rPr lang="ru-RU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общите допустимите </a:t>
            </a:r>
            <a:r>
              <a:rPr lang="ru-RU" sz="1800" dirty="0">
                <a:solidFill>
                  <a:srgbClr val="3E4434"/>
                </a:solidFill>
                <a:latin typeface="Cambria" panose="02040503050406030204" pitchFamily="18" charset="0"/>
              </a:rPr>
              <a:t>разходи за проект – </a:t>
            </a:r>
            <a:r>
              <a:rPr lang="ru-RU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150 </a:t>
            </a:r>
            <a:r>
              <a:rPr lang="ru-RU" sz="1800" dirty="0">
                <a:solidFill>
                  <a:srgbClr val="3E4434"/>
                </a:solidFill>
                <a:latin typeface="Cambria" panose="02040503050406030204" pitchFamily="18" charset="0"/>
              </a:rPr>
              <a:t>000 </a:t>
            </a:r>
            <a:r>
              <a:rPr lang="ru-RU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  <a:t>лева</a:t>
            </a:r>
            <a:br>
              <a:rPr lang="ru-RU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</a:br>
            <a:r>
              <a:rPr lang="ru-RU" sz="1800" b="1" dirty="0" smtClean="0">
                <a:solidFill>
                  <a:srgbClr val="3E4434"/>
                </a:solidFill>
                <a:latin typeface="Cambria" panose="02040503050406030204" pitchFamily="18" charset="0"/>
              </a:rPr>
              <a:t>Финансовата </a:t>
            </a:r>
            <a:r>
              <a:rPr lang="ru-RU" sz="1800" b="1" dirty="0">
                <a:solidFill>
                  <a:srgbClr val="3E4434"/>
                </a:solidFill>
                <a:latin typeface="Cambria" panose="02040503050406030204" pitchFamily="18" charset="0"/>
              </a:rPr>
              <a:t>помощ по тази мярка  е в размер на  </a:t>
            </a:r>
            <a:r>
              <a:rPr lang="ru-RU" sz="1800" b="1" dirty="0" smtClean="0">
                <a:solidFill>
                  <a:srgbClr val="3E4434"/>
                </a:solidFill>
                <a:latin typeface="Cambria" panose="02040503050406030204" pitchFamily="18" charset="0"/>
              </a:rPr>
              <a:t>300 000 лева</a:t>
            </a:r>
            <a:r>
              <a:rPr lang="ru-RU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  <a:t/>
            </a:r>
            <a:br>
              <a:rPr lang="ru-RU" sz="1800" dirty="0" smtClean="0">
                <a:solidFill>
                  <a:srgbClr val="3E4434"/>
                </a:solidFill>
                <a:latin typeface="Cambria" panose="02040503050406030204" pitchFamily="18" charset="0"/>
              </a:rPr>
            </a:br>
            <a:r>
              <a:rPr lang="ru-RU" sz="1800" b="1" dirty="0" smtClean="0">
                <a:solidFill>
                  <a:srgbClr val="3E4434"/>
                </a:solidFill>
                <a:latin typeface="Cambria" panose="02040503050406030204" pitchFamily="18" charset="0"/>
              </a:rPr>
              <a:t>Максималният </a:t>
            </a:r>
            <a:r>
              <a:rPr lang="ru-RU" sz="1800" b="1" dirty="0">
                <a:solidFill>
                  <a:srgbClr val="3E4434"/>
                </a:solidFill>
                <a:latin typeface="Cambria" panose="02040503050406030204" pitchFamily="18" charset="0"/>
              </a:rPr>
              <a:t>интензитет на помощта – </a:t>
            </a:r>
            <a:r>
              <a:rPr lang="ru-RU" sz="1800" b="1" dirty="0" smtClean="0">
                <a:solidFill>
                  <a:srgbClr val="3E4434"/>
                </a:solidFill>
                <a:latin typeface="Cambria" panose="02040503050406030204" pitchFamily="18" charset="0"/>
              </a:rPr>
              <a:t>до 100 %</a:t>
            </a:r>
            <a:endParaRPr lang="ru-RU" sz="1800" dirty="0">
              <a:solidFill>
                <a:srgbClr val="3E4434"/>
              </a:solidFill>
              <a:latin typeface="Cambria" panose="02040503050406030204" pitchFamily="18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8793119" y="68993"/>
            <a:ext cx="3308264" cy="710303"/>
            <a:chOff x="8793119" y="27803"/>
            <a:chExt cx="3308264" cy="710303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93119" y="27803"/>
              <a:ext cx="3308264" cy="443435"/>
            </a:xfrm>
            <a:prstGeom prst="rect">
              <a:avLst/>
            </a:prstGeom>
          </p:spPr>
        </p:pic>
        <p:sp>
          <p:nvSpPr>
            <p:cNvPr id="8" name="Rectangle 7"/>
            <p:cNvSpPr/>
            <p:nvPr/>
          </p:nvSpPr>
          <p:spPr>
            <a:xfrm>
              <a:off x="8801357" y="452515"/>
              <a:ext cx="3300026" cy="28559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bg-BG" sz="600" b="1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Програма за развитие на селските райони. Европейски земеделски фонд за развитие на селските райони – Европа инвестира в селските райони</a:t>
              </a:r>
              <a:endParaRPr lang="bg-BG" sz="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4134283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684211" y="897919"/>
            <a:ext cx="10725194" cy="74964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3464" indent="-283464" algn="l" defTabSz="914400" rtl="0" eaLnBrk="1" latinLnBrk="0" hangingPunct="1">
              <a:lnSpc>
                <a:spcPct val="112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200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83464" algn="l" defTabSz="914400" rtl="0" eaLnBrk="1" latinLnBrk="0" hangingPunct="1">
              <a:lnSpc>
                <a:spcPct val="112000"/>
              </a:lnSpc>
              <a:spcBef>
                <a:spcPts val="900"/>
              </a:spcBef>
              <a:buFont typeface="Corbel" panose="020B0503020204020204" pitchFamily="34" charset="0"/>
              <a:buChar char="–"/>
              <a:defRPr sz="180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83464" algn="l" defTabSz="914400" rtl="0" eaLnBrk="1" latinLnBrk="0" hangingPunct="1">
              <a:lnSpc>
                <a:spcPct val="112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160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83464" algn="l" defTabSz="914400" rtl="0" eaLnBrk="1" latinLnBrk="0" hangingPunct="1">
              <a:lnSpc>
                <a:spcPct val="112000"/>
              </a:lnSpc>
              <a:spcBef>
                <a:spcPts val="900"/>
              </a:spcBef>
              <a:buFont typeface="Corbel" panose="020B0503020204020204" pitchFamily="34" charset="0"/>
              <a:buChar char="–"/>
              <a:defRPr sz="140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83464" algn="l" defTabSz="914400" rtl="0" eaLnBrk="1" latinLnBrk="0" hangingPunct="1">
              <a:lnSpc>
                <a:spcPct val="112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1400" i="1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83464" algn="l" defTabSz="914400" rtl="0" eaLnBrk="1" latinLnBrk="0" hangingPunct="1">
              <a:lnSpc>
                <a:spcPct val="112000"/>
              </a:lnSpc>
              <a:spcBef>
                <a:spcPts val="130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83464" algn="l" defTabSz="914400" rtl="0" eaLnBrk="1" latinLnBrk="0" hangingPunct="1">
              <a:lnSpc>
                <a:spcPct val="112000"/>
              </a:lnSpc>
              <a:spcBef>
                <a:spcPts val="1300"/>
              </a:spcBef>
              <a:buFont typeface="Arial" panose="020B0604020202020204" pitchFamily="34" charset="0"/>
              <a:buChar char="•"/>
              <a:defRPr sz="1400" i="1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83464" algn="l" defTabSz="914400" rtl="0" eaLnBrk="1" latinLnBrk="0" hangingPunct="1">
              <a:lnSpc>
                <a:spcPct val="112000"/>
              </a:lnSpc>
              <a:spcBef>
                <a:spcPts val="130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83464" algn="l" defTabSz="914400" rtl="0" eaLnBrk="1" latinLnBrk="0" hangingPunct="1">
              <a:lnSpc>
                <a:spcPct val="112000"/>
              </a:lnSpc>
              <a:spcBef>
                <a:spcPts val="1300"/>
              </a:spcBef>
              <a:buFont typeface="Arial" panose="020B0604020202020204" pitchFamily="34" charset="0"/>
              <a:buChar char="•"/>
              <a:defRPr sz="1400" i="1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b="1" dirty="0">
                <a:solidFill>
                  <a:srgbClr val="3E4434"/>
                </a:solidFill>
                <a:latin typeface="Cambria" panose="02040503050406030204" pitchFamily="18" charset="0"/>
              </a:rPr>
              <a:t>ФИНАНСОВ ПЛАН </a:t>
            </a:r>
            <a:r>
              <a:rPr lang="ru-RU" b="1" dirty="0" smtClean="0">
                <a:solidFill>
                  <a:srgbClr val="3E4434"/>
                </a:solidFill>
                <a:latin typeface="Cambria" panose="02040503050406030204" pitchFamily="18" charset="0"/>
              </a:rPr>
              <a:t>ПО </a:t>
            </a:r>
            <a:r>
              <a:rPr lang="ru-RU" b="1" dirty="0" smtClean="0">
                <a:solidFill>
                  <a:srgbClr val="C00000"/>
                </a:solidFill>
                <a:latin typeface="Cambria" panose="02040503050406030204" pitchFamily="18" charset="0"/>
              </a:rPr>
              <a:t>ОПИК (</a:t>
            </a:r>
            <a:r>
              <a:rPr lang="ru-RU" b="1" dirty="0">
                <a:solidFill>
                  <a:srgbClr val="C00000"/>
                </a:solidFill>
                <a:latin typeface="Cambria" panose="02040503050406030204" pitchFamily="18" charset="0"/>
              </a:rPr>
              <a:t>ЕФРР) </a:t>
            </a:r>
            <a:r>
              <a:rPr lang="ru-RU" b="1" dirty="0">
                <a:solidFill>
                  <a:srgbClr val="3E4434"/>
                </a:solidFill>
                <a:latin typeface="Cambria" panose="02040503050406030204" pitchFamily="18" charset="0"/>
              </a:rPr>
              <a:t>и </a:t>
            </a:r>
            <a:r>
              <a:rPr lang="ru-RU" b="1" dirty="0">
                <a:solidFill>
                  <a:srgbClr val="C00000"/>
                </a:solidFill>
                <a:latin typeface="Cambria" panose="02040503050406030204" pitchFamily="18" charset="0"/>
              </a:rPr>
              <a:t>ОПРЧР (ЕСФ</a:t>
            </a:r>
            <a:r>
              <a:rPr lang="ru-RU" b="1" dirty="0" smtClean="0">
                <a:solidFill>
                  <a:srgbClr val="C00000"/>
                </a:solidFill>
                <a:latin typeface="Cambria" panose="02040503050406030204" pitchFamily="18" charset="0"/>
              </a:rPr>
              <a:t>). </a:t>
            </a:r>
            <a:r>
              <a:rPr lang="ru-RU" sz="1800" b="1" dirty="0" smtClean="0">
                <a:solidFill>
                  <a:srgbClr val="3E4434"/>
                </a:solidFill>
                <a:latin typeface="Cambria" panose="02040503050406030204" pitchFamily="18" charset="0"/>
              </a:rPr>
              <a:t>Индикативно </a:t>
            </a:r>
            <a:r>
              <a:rPr lang="ru-RU" sz="1800" b="1" dirty="0">
                <a:solidFill>
                  <a:srgbClr val="3E4434"/>
                </a:solidFill>
                <a:latin typeface="Cambria" panose="02040503050406030204" pitchFamily="18" charset="0"/>
              </a:rPr>
              <a:t>разпределение на средствата по мерки</a:t>
            </a:r>
          </a:p>
          <a:p>
            <a:pPr marL="0" indent="0">
              <a:buNone/>
            </a:pPr>
            <a:endParaRPr lang="ru-RU" b="1" dirty="0">
              <a:solidFill>
                <a:srgbClr val="3E4434"/>
              </a:solidFill>
              <a:latin typeface="Cambria" panose="02040503050406030204" pitchFamily="18" charset="0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482796898"/>
              </p:ext>
            </p:extLst>
          </p:nvPr>
        </p:nvGraphicFramePr>
        <p:xfrm>
          <a:off x="788772" y="1647566"/>
          <a:ext cx="7012460" cy="450097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94039"/>
                <a:gridCol w="4596713"/>
                <a:gridCol w="914400"/>
                <a:gridCol w="807308"/>
              </a:tblGrid>
              <a:tr h="48437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 dirty="0">
                          <a:effectLst/>
                          <a:latin typeface="Cambria" panose="02040503050406030204" pitchFamily="18" charset="0"/>
                        </a:rPr>
                        <a:t>Код мярка</a:t>
                      </a:r>
                      <a:endParaRPr lang="bg-BG" sz="14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7345" marR="7345" marT="7345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 dirty="0">
                          <a:effectLst/>
                          <a:latin typeface="Cambria" panose="02040503050406030204" pitchFamily="18" charset="0"/>
                        </a:rPr>
                        <a:t>Име на мярката</a:t>
                      </a:r>
                      <a:endParaRPr lang="bg-BG" sz="14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7345" marR="7345" marT="7345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Cambria" panose="02040503050406030204" pitchFamily="18" charset="0"/>
                        </a:rPr>
                        <a:t>Общо за периода на стратегията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7345" marR="7345" marT="7345" marB="0" anchor="ctr"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</a:tr>
              <a:tr h="430947">
                <a:tc v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>
                          <a:effectLst/>
                          <a:latin typeface="Cambria" panose="02040503050406030204" pitchFamily="18" charset="0"/>
                        </a:rPr>
                        <a:t>лева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7345" marR="7345" marT="73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>
                          <a:effectLst/>
                          <a:latin typeface="Cambria" panose="02040503050406030204" pitchFamily="18" charset="0"/>
                        </a:rPr>
                        <a:t>% програма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7345" marR="7345" marT="7345" marB="0" anchor="ctr"/>
                </a:tc>
              </a:tr>
              <a:tr h="259604"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>
                          <a:effectLst/>
                          <a:latin typeface="Cambria" panose="02040503050406030204" pitchFamily="18" charset="0"/>
                        </a:rPr>
                        <a:t> 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7345" marR="7345" marT="734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solidFill>
                            <a:srgbClr val="C00000"/>
                          </a:solidFill>
                          <a:effectLst/>
                          <a:latin typeface="Cambria" panose="02040503050406030204" pitchFamily="18" charset="0"/>
                        </a:rPr>
                        <a:t>Мерки, финансирани от ОПИК 2014 - 2020 г. (ЕФРР)</a:t>
                      </a:r>
                      <a:endParaRPr lang="ru-RU" sz="1400" b="1" i="0" u="none" strike="noStrike" dirty="0">
                        <a:solidFill>
                          <a:srgbClr val="C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7345" marR="7345" marT="734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bg-BG" sz="1400" b="1" u="none" strike="noStrike" dirty="0">
                          <a:solidFill>
                            <a:srgbClr val="C00000"/>
                          </a:solidFill>
                          <a:effectLst/>
                          <a:latin typeface="Cambria" panose="02040503050406030204" pitchFamily="18" charset="0"/>
                        </a:rPr>
                        <a:t>1 955 830</a:t>
                      </a:r>
                      <a:endParaRPr lang="bg-BG" sz="1400" b="1" i="0" u="none" strike="noStrike" dirty="0">
                        <a:solidFill>
                          <a:srgbClr val="C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7345" marR="7345" marT="734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bg-BG" sz="1400" b="1" u="none" strike="noStrike" dirty="0">
                          <a:solidFill>
                            <a:srgbClr val="C00000"/>
                          </a:solidFill>
                          <a:effectLst/>
                          <a:latin typeface="Cambria" panose="02040503050406030204" pitchFamily="18" charset="0"/>
                        </a:rPr>
                        <a:t>100,00</a:t>
                      </a:r>
                      <a:endParaRPr lang="bg-BG" sz="1400" b="1" i="0" u="none" strike="noStrike" dirty="0">
                        <a:solidFill>
                          <a:srgbClr val="C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7345" marR="7345" marT="7345" marB="0" anchor="ctr"/>
                </a:tc>
              </a:tr>
              <a:tr h="259604"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>
                          <a:effectLst/>
                          <a:latin typeface="Cambria" panose="02040503050406030204" pitchFamily="18" charset="0"/>
                        </a:rPr>
                        <a:t>2.1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7345" marR="7345" marT="734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bg-BG" sz="1400" u="none" strike="noStrike" dirty="0">
                          <a:effectLst/>
                          <a:latin typeface="Cambria" panose="02040503050406030204" pitchFamily="18" charset="0"/>
                        </a:rPr>
                        <a:t>Подкрепа на предприемачеството</a:t>
                      </a:r>
                      <a:endParaRPr lang="bg-BG" sz="14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7345" marR="7345" marT="734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bg-BG" sz="1400" u="none" strike="noStrike">
                          <a:effectLst/>
                          <a:latin typeface="Cambria" panose="02040503050406030204" pitchFamily="18" charset="0"/>
                        </a:rPr>
                        <a:t>700 000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7345" marR="7345" marT="734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bg-BG" sz="1400" u="none" strike="noStrike">
                          <a:effectLst/>
                          <a:latin typeface="Cambria" panose="02040503050406030204" pitchFamily="18" charset="0"/>
                        </a:rPr>
                        <a:t>35,80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7345" marR="7345" marT="7345" marB="0" anchor="ctr"/>
                </a:tc>
              </a:tr>
              <a:tr h="259604"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>
                          <a:effectLst/>
                          <a:latin typeface="Cambria" panose="02040503050406030204" pitchFamily="18" charset="0"/>
                        </a:rPr>
                        <a:t>2.2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7345" marR="7345" marT="734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  <a:latin typeface="Cambria" panose="02040503050406030204" pitchFamily="18" charset="0"/>
                        </a:rPr>
                        <a:t>Капацитет за растеж на МСП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7345" marR="7345" marT="734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bg-BG" sz="1400" u="none" strike="noStrike">
                          <a:effectLst/>
                          <a:latin typeface="Cambria" panose="02040503050406030204" pitchFamily="18" charset="0"/>
                        </a:rPr>
                        <a:t>1 255 830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7345" marR="7345" marT="734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bg-BG" sz="1400" u="none" strike="noStrike">
                          <a:effectLst/>
                          <a:latin typeface="Cambria" panose="02040503050406030204" pitchFamily="18" charset="0"/>
                        </a:rPr>
                        <a:t>64,20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7345" marR="7345" marT="7345" marB="0" anchor="ctr"/>
                </a:tc>
              </a:tr>
              <a:tr h="259604"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>
                          <a:effectLst/>
                          <a:latin typeface="Cambria" panose="02040503050406030204" pitchFamily="18" charset="0"/>
                        </a:rPr>
                        <a:t> 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7345" marR="7345" marT="734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solidFill>
                            <a:srgbClr val="C00000"/>
                          </a:solidFill>
                          <a:effectLst/>
                          <a:latin typeface="Cambria" panose="02040503050406030204" pitchFamily="18" charset="0"/>
                        </a:rPr>
                        <a:t>Мерки, финансирани от ОПРЧР 2014 - 2020 г. (ЕСФ)</a:t>
                      </a:r>
                      <a:endParaRPr lang="ru-RU" sz="1400" b="1" i="0" u="none" strike="noStrike" dirty="0">
                        <a:solidFill>
                          <a:srgbClr val="C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7345" marR="7345" marT="734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bg-BG" sz="1400" b="1" u="none" strike="noStrike">
                          <a:solidFill>
                            <a:srgbClr val="C00000"/>
                          </a:solidFill>
                          <a:effectLst/>
                          <a:latin typeface="Cambria" panose="02040503050406030204" pitchFamily="18" charset="0"/>
                        </a:rPr>
                        <a:t>1 486 430</a:t>
                      </a:r>
                      <a:endParaRPr lang="bg-BG" sz="1400" b="1" i="0" u="none" strike="noStrike">
                        <a:solidFill>
                          <a:srgbClr val="C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7345" marR="7345" marT="734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bg-BG" sz="1400" b="1" u="none" strike="noStrike" dirty="0">
                          <a:solidFill>
                            <a:srgbClr val="C00000"/>
                          </a:solidFill>
                          <a:effectLst/>
                          <a:latin typeface="Cambria" panose="02040503050406030204" pitchFamily="18" charset="0"/>
                        </a:rPr>
                        <a:t>100,00</a:t>
                      </a:r>
                      <a:endParaRPr lang="bg-BG" sz="1400" b="1" i="0" u="none" strike="noStrike" dirty="0">
                        <a:solidFill>
                          <a:srgbClr val="C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7345" marR="7345" marT="7345" marB="0" anchor="ctr"/>
                </a:tc>
              </a:tr>
              <a:tr h="508824"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>
                          <a:effectLst/>
                          <a:latin typeface="Cambria" panose="02040503050406030204" pitchFamily="18" charset="0"/>
                        </a:rPr>
                        <a:t>1.1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7345" marR="7345" marT="734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Cambria" panose="02040503050406030204" pitchFamily="18" charset="0"/>
                        </a:rPr>
                        <a:t>Достъп до заетост на икономически неактивни и безработни лица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7345" marR="7345" marT="734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bg-BG" sz="1400" u="none" strike="noStrike" dirty="0">
                          <a:effectLst/>
                          <a:latin typeface="Cambria" panose="02040503050406030204" pitchFamily="18" charset="0"/>
                        </a:rPr>
                        <a:t>350 000</a:t>
                      </a:r>
                      <a:endParaRPr lang="bg-BG" sz="14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7345" marR="7345" marT="734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bg-BG" sz="1400" u="none" strike="noStrike" dirty="0">
                          <a:effectLst/>
                          <a:latin typeface="Cambria" panose="02040503050406030204" pitchFamily="18" charset="0"/>
                        </a:rPr>
                        <a:t>23,55</a:t>
                      </a:r>
                      <a:endParaRPr lang="bg-BG" sz="14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7345" marR="7345" marT="7345" marB="0" anchor="ctr"/>
                </a:tc>
              </a:tr>
              <a:tr h="508824"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>
                          <a:effectLst/>
                          <a:latin typeface="Cambria" panose="02040503050406030204" pitchFamily="18" charset="0"/>
                        </a:rPr>
                        <a:t>1.3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7345" marR="7345" marT="734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  <a:latin typeface="Cambria" panose="02040503050406030204" pitchFamily="18" charset="0"/>
                        </a:rPr>
                        <a:t>Устойчиво интегриране на пазара на труда на младите хора.....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7345" marR="7345" marT="734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bg-BG" sz="1400" u="none" strike="noStrike">
                          <a:effectLst/>
                          <a:latin typeface="Cambria" panose="02040503050406030204" pitchFamily="18" charset="0"/>
                        </a:rPr>
                        <a:t>250 000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7345" marR="7345" marT="734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bg-BG" sz="1400" u="none" strike="noStrike">
                          <a:effectLst/>
                          <a:latin typeface="Cambria" panose="02040503050406030204" pitchFamily="18" charset="0"/>
                        </a:rPr>
                        <a:t>16,82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7345" marR="7345" marT="7345" marB="0" anchor="ctr"/>
                </a:tc>
              </a:tr>
              <a:tr h="508824"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>
                          <a:effectLst/>
                          <a:latin typeface="Cambria" panose="02040503050406030204" pitchFamily="18" charset="0"/>
                        </a:rPr>
                        <a:t>1.7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7345" marR="7345" marT="734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  <a:latin typeface="Cambria" panose="02040503050406030204" pitchFamily="18" charset="0"/>
                        </a:rPr>
                        <a:t>Приспособяване на работниците, предприятията и предприечачите към промените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7345" marR="7345" marT="734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bg-BG" sz="1400" u="none" strike="noStrike">
                          <a:effectLst/>
                          <a:latin typeface="Cambria" panose="02040503050406030204" pitchFamily="18" charset="0"/>
                        </a:rPr>
                        <a:t>300 000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7345" marR="7345" marT="734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bg-BG" sz="1400" u="none" strike="noStrike">
                          <a:effectLst/>
                          <a:latin typeface="Cambria" panose="02040503050406030204" pitchFamily="18" charset="0"/>
                        </a:rPr>
                        <a:t>20,18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7345" marR="7345" marT="7345" marB="0" anchor="ctr"/>
                </a:tc>
              </a:tr>
              <a:tr h="508824"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>
                          <a:effectLst/>
                          <a:latin typeface="Cambria" panose="02040503050406030204" pitchFamily="18" charset="0"/>
                        </a:rPr>
                        <a:t>2.1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7345" marR="7345" marT="734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  <a:latin typeface="Cambria" panose="02040503050406030204" pitchFamily="18" charset="0"/>
                        </a:rPr>
                        <a:t>Социално-икономическа интеграция на маргинализираните общности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7345" marR="7345" marT="734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bg-BG" sz="1400" u="none" strike="noStrike">
                          <a:effectLst/>
                          <a:latin typeface="Cambria" panose="02040503050406030204" pitchFamily="18" charset="0"/>
                        </a:rPr>
                        <a:t>286 430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7345" marR="7345" marT="734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bg-BG" sz="1400" u="none" strike="noStrike">
                          <a:effectLst/>
                          <a:latin typeface="Cambria" panose="02040503050406030204" pitchFamily="18" charset="0"/>
                        </a:rPr>
                        <a:t>19,27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7345" marR="7345" marT="7345" marB="0" anchor="ctr"/>
                </a:tc>
              </a:tr>
              <a:tr h="508824"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>
                          <a:effectLst/>
                          <a:latin typeface="Cambria" panose="02040503050406030204" pitchFamily="18" charset="0"/>
                        </a:rPr>
                        <a:t>2.4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7345" marR="7345" marT="734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  <a:latin typeface="Cambria" panose="02040503050406030204" pitchFamily="18" charset="0"/>
                        </a:rPr>
                        <a:t>Насърчаване на социалното предприемачество, социална икономика и подобни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7345" marR="7345" marT="734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bg-BG" sz="1400" u="none" strike="noStrike">
                          <a:effectLst/>
                          <a:latin typeface="Cambria" panose="02040503050406030204" pitchFamily="18" charset="0"/>
                        </a:rPr>
                        <a:t>300 000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7345" marR="7345" marT="734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bg-BG" sz="1400" u="none" strike="noStrike" dirty="0">
                          <a:effectLst/>
                          <a:latin typeface="Cambria" panose="02040503050406030204" pitchFamily="18" charset="0"/>
                        </a:rPr>
                        <a:t>20,18</a:t>
                      </a:r>
                      <a:endParaRPr lang="bg-BG" sz="14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7345" marR="7345" marT="7345" marB="0" anchor="ctr"/>
                </a:tc>
              </a:tr>
            </a:tbl>
          </a:graphicData>
        </a:graphic>
      </p:graphicFrame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1448207195"/>
              </p:ext>
            </p:extLst>
          </p:nvPr>
        </p:nvGraphicFramePr>
        <p:xfrm>
          <a:off x="7887730" y="1647566"/>
          <a:ext cx="4155989" cy="21892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3923906552"/>
              </p:ext>
            </p:extLst>
          </p:nvPr>
        </p:nvGraphicFramePr>
        <p:xfrm>
          <a:off x="7846540" y="3762633"/>
          <a:ext cx="4254844" cy="25228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11" name="Group 10"/>
          <p:cNvGrpSpPr/>
          <p:nvPr/>
        </p:nvGrpSpPr>
        <p:grpSpPr>
          <a:xfrm>
            <a:off x="8793119" y="68993"/>
            <a:ext cx="3308264" cy="710303"/>
            <a:chOff x="8793119" y="27803"/>
            <a:chExt cx="3308264" cy="710303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93119" y="27803"/>
              <a:ext cx="3308264" cy="443435"/>
            </a:xfrm>
            <a:prstGeom prst="rect">
              <a:avLst/>
            </a:prstGeom>
          </p:spPr>
        </p:pic>
        <p:sp>
          <p:nvSpPr>
            <p:cNvPr id="13" name="Rectangle 12"/>
            <p:cNvSpPr/>
            <p:nvPr/>
          </p:nvSpPr>
          <p:spPr>
            <a:xfrm>
              <a:off x="8801357" y="452515"/>
              <a:ext cx="3300026" cy="28559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bg-BG" sz="600" b="1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Програма за развитие на селските райони. Европейски земеделски фонд за развитие на селските райони – Европа инвестира в селските райони</a:t>
              </a:r>
              <a:endParaRPr lang="bg-BG" sz="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3581869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469558" y="897919"/>
            <a:ext cx="11664778" cy="4448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3464" indent="-283464" algn="l" defTabSz="914400" rtl="0" eaLnBrk="1" latinLnBrk="0" hangingPunct="1">
              <a:lnSpc>
                <a:spcPct val="112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200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83464" algn="l" defTabSz="914400" rtl="0" eaLnBrk="1" latinLnBrk="0" hangingPunct="1">
              <a:lnSpc>
                <a:spcPct val="112000"/>
              </a:lnSpc>
              <a:spcBef>
                <a:spcPts val="900"/>
              </a:spcBef>
              <a:buFont typeface="Corbel" panose="020B0503020204020204" pitchFamily="34" charset="0"/>
              <a:buChar char="–"/>
              <a:defRPr sz="180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83464" algn="l" defTabSz="914400" rtl="0" eaLnBrk="1" latinLnBrk="0" hangingPunct="1">
              <a:lnSpc>
                <a:spcPct val="112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160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83464" algn="l" defTabSz="914400" rtl="0" eaLnBrk="1" latinLnBrk="0" hangingPunct="1">
              <a:lnSpc>
                <a:spcPct val="112000"/>
              </a:lnSpc>
              <a:spcBef>
                <a:spcPts val="900"/>
              </a:spcBef>
              <a:buFont typeface="Corbel" panose="020B0503020204020204" pitchFamily="34" charset="0"/>
              <a:buChar char="–"/>
              <a:defRPr sz="140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83464" algn="l" defTabSz="914400" rtl="0" eaLnBrk="1" latinLnBrk="0" hangingPunct="1">
              <a:lnSpc>
                <a:spcPct val="112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1400" i="1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83464" algn="l" defTabSz="914400" rtl="0" eaLnBrk="1" latinLnBrk="0" hangingPunct="1">
              <a:lnSpc>
                <a:spcPct val="112000"/>
              </a:lnSpc>
              <a:spcBef>
                <a:spcPts val="130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83464" algn="l" defTabSz="914400" rtl="0" eaLnBrk="1" latinLnBrk="0" hangingPunct="1">
              <a:lnSpc>
                <a:spcPct val="112000"/>
              </a:lnSpc>
              <a:spcBef>
                <a:spcPts val="1300"/>
              </a:spcBef>
              <a:buFont typeface="Arial" panose="020B0604020202020204" pitchFamily="34" charset="0"/>
              <a:buChar char="•"/>
              <a:defRPr sz="1400" i="1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83464" algn="l" defTabSz="914400" rtl="0" eaLnBrk="1" latinLnBrk="0" hangingPunct="1">
              <a:lnSpc>
                <a:spcPct val="112000"/>
              </a:lnSpc>
              <a:spcBef>
                <a:spcPts val="130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83464" algn="l" defTabSz="914400" rtl="0" eaLnBrk="1" latinLnBrk="0" hangingPunct="1">
              <a:lnSpc>
                <a:spcPct val="112000"/>
              </a:lnSpc>
              <a:spcBef>
                <a:spcPts val="1300"/>
              </a:spcBef>
              <a:buFont typeface="Arial" panose="020B0604020202020204" pitchFamily="34" charset="0"/>
              <a:buChar char="•"/>
              <a:defRPr sz="1400" i="1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b="1" dirty="0" smtClean="0">
                <a:solidFill>
                  <a:srgbClr val="3E4434"/>
                </a:solidFill>
                <a:latin typeface="Cambria" panose="02040503050406030204" pitchFamily="18" charset="0"/>
              </a:rPr>
              <a:t>ФИНАНСОВ ПЛАН. </a:t>
            </a:r>
            <a:r>
              <a:rPr lang="ru-RU" b="1" dirty="0" smtClean="0">
                <a:solidFill>
                  <a:srgbClr val="C00000"/>
                </a:solidFill>
                <a:latin typeface="Cambria" panose="02040503050406030204" pitchFamily="18" charset="0"/>
              </a:rPr>
              <a:t>ИНДИКАТИВНО РАЗПРЕДЕЛЕНИЕ НА СРЕДСТВАТА ПО ПРОГРАМИ И МЕРКИ</a:t>
            </a:r>
          </a:p>
          <a:p>
            <a:pPr marL="0" indent="0">
              <a:buNone/>
            </a:pPr>
            <a:endParaRPr lang="ru-RU" b="1" dirty="0">
              <a:solidFill>
                <a:srgbClr val="3E4434"/>
              </a:solidFill>
              <a:latin typeface="Cambria" panose="02040503050406030204" pitchFamily="18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795925240"/>
              </p:ext>
            </p:extLst>
          </p:nvPr>
        </p:nvGraphicFramePr>
        <p:xfrm>
          <a:off x="469558" y="1342768"/>
          <a:ext cx="11079891" cy="533501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28020"/>
                <a:gridCol w="8227654"/>
                <a:gridCol w="996779"/>
                <a:gridCol w="1227438"/>
              </a:tblGrid>
              <a:tr h="287326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bg-BG" sz="1300" u="none" strike="noStrike" dirty="0">
                          <a:effectLst/>
                          <a:latin typeface="Cambria" panose="02040503050406030204" pitchFamily="18" charset="0"/>
                        </a:rPr>
                        <a:t>Код мярка</a:t>
                      </a:r>
                      <a:endParaRPr lang="bg-BG" sz="13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6273" marR="6273" marT="6273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bg-BG" sz="1300" u="none" strike="noStrike" dirty="0">
                          <a:effectLst/>
                          <a:latin typeface="Cambria" panose="02040503050406030204" pitchFamily="18" charset="0"/>
                        </a:rPr>
                        <a:t>Програма/мярка</a:t>
                      </a:r>
                      <a:endParaRPr lang="bg-BG" sz="1300" b="1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6273" marR="6273" marT="6273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>
                          <a:effectLst/>
                          <a:latin typeface="Cambria" panose="02040503050406030204" pitchFamily="18" charset="0"/>
                        </a:rPr>
                        <a:t>Общо за периода на стратегията</a:t>
                      </a:r>
                      <a:endParaRPr lang="ru-RU" sz="1300" b="1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6273" marR="6273" marT="6273" marB="0" anchor="ctr"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</a:tr>
              <a:tr h="156837">
                <a:tc v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300" u="none" strike="noStrike">
                          <a:effectLst/>
                          <a:latin typeface="Cambria" panose="02040503050406030204" pitchFamily="18" charset="0"/>
                        </a:rPr>
                        <a:t>лева</a:t>
                      </a:r>
                      <a:endParaRPr lang="bg-BG" sz="1300" b="1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6273" marR="6273" marT="627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300" u="none" strike="noStrike" dirty="0">
                          <a:effectLst/>
                          <a:latin typeface="Cambria" panose="02040503050406030204" pitchFamily="18" charset="0"/>
                        </a:rPr>
                        <a:t>% СМР</a:t>
                      </a:r>
                      <a:endParaRPr lang="bg-BG" sz="1300" b="1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6273" marR="6273" marT="6273" marB="0" anchor="ctr"/>
                </a:tc>
              </a:tr>
              <a:tr h="156837"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300" u="none" strike="noStrike">
                          <a:effectLst/>
                          <a:latin typeface="Cambria" panose="02040503050406030204" pitchFamily="18" charset="0"/>
                        </a:rPr>
                        <a:t> </a:t>
                      </a:r>
                      <a:endParaRPr lang="bg-BG" sz="1300" b="1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6273" marR="6273" marT="627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1" u="none" strike="noStrike" dirty="0">
                          <a:solidFill>
                            <a:srgbClr val="C00000"/>
                          </a:solidFill>
                          <a:effectLst/>
                          <a:latin typeface="Cambria" panose="02040503050406030204" pitchFamily="18" charset="0"/>
                        </a:rPr>
                        <a:t>Мерки, финансирани от ПРСР 2014 - 2020 г. (ЕЗФРСР)</a:t>
                      </a:r>
                      <a:endParaRPr lang="ru-RU" sz="1300" b="1" i="0" u="none" strike="noStrike" dirty="0">
                        <a:solidFill>
                          <a:srgbClr val="C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6273" marR="6273" marT="627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bg-BG" sz="1300" b="1" u="none" strike="noStrike" dirty="0">
                          <a:solidFill>
                            <a:srgbClr val="C00000"/>
                          </a:solidFill>
                          <a:effectLst/>
                          <a:latin typeface="Cambria" panose="02040503050406030204" pitchFamily="18" charset="0"/>
                        </a:rPr>
                        <a:t>2 933 745</a:t>
                      </a:r>
                      <a:endParaRPr lang="bg-BG" sz="1300" b="1" i="0" u="none" strike="noStrike" dirty="0">
                        <a:solidFill>
                          <a:srgbClr val="C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6273" marR="6273" marT="627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bg-BG" sz="1300" b="1" u="none" strike="noStrike" dirty="0">
                          <a:solidFill>
                            <a:srgbClr val="C00000"/>
                          </a:solidFill>
                          <a:effectLst/>
                          <a:latin typeface="Cambria" panose="02040503050406030204" pitchFamily="18" charset="0"/>
                        </a:rPr>
                        <a:t>46,01</a:t>
                      </a:r>
                      <a:endParaRPr lang="bg-BG" sz="1300" b="1" i="0" u="none" strike="noStrike" dirty="0">
                        <a:solidFill>
                          <a:srgbClr val="C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6273" marR="6273" marT="6273" marB="0" anchor="ctr"/>
                </a:tc>
              </a:tr>
              <a:tr h="156837"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300" u="none" strike="noStrike">
                          <a:effectLst/>
                          <a:latin typeface="Cambria" panose="02040503050406030204" pitchFamily="18" charset="0"/>
                        </a:rPr>
                        <a:t>1.1</a:t>
                      </a:r>
                      <a:endParaRPr lang="bg-BG" sz="1300" b="1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6273" marR="6273" marT="627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u="none" strike="noStrike" dirty="0">
                          <a:effectLst/>
                          <a:latin typeface="Cambria" panose="02040503050406030204" pitchFamily="18" charset="0"/>
                        </a:rPr>
                        <a:t>Професионално обучение и придобиване на умения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6273" marR="6273" marT="627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bg-BG" sz="1300" u="none" strike="noStrike">
                          <a:effectLst/>
                          <a:latin typeface="Cambria" panose="02040503050406030204" pitchFamily="18" charset="0"/>
                        </a:rPr>
                        <a:t>20 000</a:t>
                      </a:r>
                      <a:endParaRPr lang="bg-BG" sz="13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6273" marR="6273" marT="627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bg-BG" sz="1300" u="none" strike="noStrike">
                          <a:effectLst/>
                          <a:latin typeface="Cambria" panose="02040503050406030204" pitchFamily="18" charset="0"/>
                        </a:rPr>
                        <a:t>0,31</a:t>
                      </a:r>
                      <a:endParaRPr lang="bg-BG" sz="13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6273" marR="6273" marT="6273" marB="0" anchor="ctr"/>
                </a:tc>
              </a:tr>
              <a:tr h="156837"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300" u="none" strike="noStrike">
                          <a:effectLst/>
                          <a:latin typeface="Cambria" panose="02040503050406030204" pitchFamily="18" charset="0"/>
                        </a:rPr>
                        <a:t>1.2</a:t>
                      </a:r>
                      <a:endParaRPr lang="bg-BG" sz="1300" b="1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6273" marR="6273" marT="627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u="none" strike="noStrike" dirty="0">
                          <a:effectLst/>
                          <a:latin typeface="Cambria" panose="02040503050406030204" pitchFamily="18" charset="0"/>
                        </a:rPr>
                        <a:t>Демонстрационни дейности и действия по осведомяване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6273" marR="6273" marT="627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bg-BG" sz="1300" u="none" strike="noStrike">
                          <a:effectLst/>
                          <a:latin typeface="Cambria" panose="02040503050406030204" pitchFamily="18" charset="0"/>
                        </a:rPr>
                        <a:t>20 000</a:t>
                      </a:r>
                      <a:endParaRPr lang="bg-BG" sz="13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6273" marR="6273" marT="627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bg-BG" sz="1300" u="none" strike="noStrike">
                          <a:effectLst/>
                          <a:latin typeface="Cambria" panose="02040503050406030204" pitchFamily="18" charset="0"/>
                        </a:rPr>
                        <a:t>0,31</a:t>
                      </a:r>
                      <a:endParaRPr lang="bg-BG" sz="13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6273" marR="6273" marT="6273" marB="0" anchor="ctr"/>
                </a:tc>
              </a:tr>
              <a:tr h="156837"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300" u="none" strike="noStrike">
                          <a:effectLst/>
                          <a:latin typeface="Cambria" panose="02040503050406030204" pitchFamily="18" charset="0"/>
                        </a:rPr>
                        <a:t>1.3</a:t>
                      </a:r>
                      <a:endParaRPr lang="bg-BG" sz="1300" b="1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6273" marR="6273" marT="627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u="none" strike="noStrike">
                          <a:effectLst/>
                          <a:latin typeface="Cambria" panose="02040503050406030204" pitchFamily="18" charset="0"/>
                        </a:rPr>
                        <a:t>Краткосрочен обмен на опит и посещения в земеделски и горски стопанства </a:t>
                      </a:r>
                      <a:endParaRPr lang="ru-RU" sz="13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6273" marR="6273" marT="627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bg-BG" sz="1300" u="none" strike="noStrike">
                          <a:effectLst/>
                          <a:latin typeface="Cambria" panose="02040503050406030204" pitchFamily="18" charset="0"/>
                        </a:rPr>
                        <a:t>20 000</a:t>
                      </a:r>
                      <a:endParaRPr lang="bg-BG" sz="13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6273" marR="6273" marT="627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bg-BG" sz="1300" u="none" strike="noStrike">
                          <a:effectLst/>
                          <a:latin typeface="Cambria" panose="02040503050406030204" pitchFamily="18" charset="0"/>
                        </a:rPr>
                        <a:t>0,31</a:t>
                      </a:r>
                      <a:endParaRPr lang="bg-BG" sz="13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6273" marR="6273" marT="6273" marB="0" anchor="ctr"/>
                </a:tc>
              </a:tr>
              <a:tr h="156837"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300" u="none" strike="noStrike">
                          <a:effectLst/>
                          <a:latin typeface="Cambria" panose="02040503050406030204" pitchFamily="18" charset="0"/>
                        </a:rPr>
                        <a:t>4.1</a:t>
                      </a:r>
                      <a:endParaRPr lang="bg-BG" sz="1300" b="1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6273" marR="6273" marT="627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u="none" strike="noStrike" dirty="0">
                          <a:effectLst/>
                          <a:latin typeface="Cambria" panose="02040503050406030204" pitchFamily="18" charset="0"/>
                        </a:rPr>
                        <a:t>Подкрепа за инвестиции в земеделски стопанства    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6273" marR="6273" marT="627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bg-BG" sz="1300" u="none" strike="noStrike">
                          <a:effectLst/>
                          <a:latin typeface="Cambria" panose="02040503050406030204" pitchFamily="18" charset="0"/>
                        </a:rPr>
                        <a:t>690 000</a:t>
                      </a:r>
                      <a:endParaRPr lang="bg-BG" sz="13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6273" marR="6273" marT="627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bg-BG" sz="1300" u="none" strike="noStrike">
                          <a:effectLst/>
                          <a:latin typeface="Cambria" panose="02040503050406030204" pitchFamily="18" charset="0"/>
                        </a:rPr>
                        <a:t>10,82</a:t>
                      </a:r>
                      <a:endParaRPr lang="bg-BG" sz="13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6273" marR="6273" marT="6273" marB="0" anchor="ctr"/>
                </a:tc>
              </a:tr>
              <a:tr h="156837"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300" u="none" strike="noStrike">
                          <a:effectLst/>
                          <a:latin typeface="Cambria" panose="02040503050406030204" pitchFamily="18" charset="0"/>
                        </a:rPr>
                        <a:t>4.2</a:t>
                      </a:r>
                      <a:endParaRPr lang="bg-BG" sz="1300" b="1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6273" marR="6273" marT="627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u="none" strike="noStrike" dirty="0">
                          <a:effectLst/>
                          <a:latin typeface="Cambria" panose="02040503050406030204" pitchFamily="18" charset="0"/>
                        </a:rPr>
                        <a:t>Инвестиции в преработка/маркетинг на селскостопански продукти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6273" marR="6273" marT="627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bg-BG" sz="1300" u="none" strike="noStrike">
                          <a:effectLst/>
                          <a:latin typeface="Cambria" panose="02040503050406030204" pitchFamily="18" charset="0"/>
                        </a:rPr>
                        <a:t>233 745</a:t>
                      </a:r>
                      <a:endParaRPr lang="bg-BG" sz="13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6273" marR="6273" marT="627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bg-BG" sz="1300" u="none" strike="noStrike">
                          <a:effectLst/>
                          <a:latin typeface="Cambria" panose="02040503050406030204" pitchFamily="18" charset="0"/>
                        </a:rPr>
                        <a:t>3,67</a:t>
                      </a:r>
                      <a:endParaRPr lang="bg-BG" sz="13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6273" marR="6273" marT="6273" marB="0" anchor="ctr"/>
                </a:tc>
              </a:tr>
              <a:tr h="156837"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300" u="none" strike="noStrike">
                          <a:effectLst/>
                          <a:latin typeface="Cambria" panose="02040503050406030204" pitchFamily="18" charset="0"/>
                        </a:rPr>
                        <a:t>6.4</a:t>
                      </a:r>
                      <a:endParaRPr lang="bg-BG" sz="1300" b="1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6273" marR="6273" marT="627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u="none" strike="noStrike">
                          <a:effectLst/>
                          <a:latin typeface="Cambria" panose="02040503050406030204" pitchFamily="18" charset="0"/>
                        </a:rPr>
                        <a:t>Инвестициионна подкрепа за неземеделски дейности</a:t>
                      </a:r>
                      <a:endParaRPr lang="ru-RU" sz="13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6273" marR="6273" marT="627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bg-BG" sz="1300" u="none" strike="noStrike">
                          <a:effectLst/>
                          <a:latin typeface="Cambria" panose="02040503050406030204" pitchFamily="18" charset="0"/>
                        </a:rPr>
                        <a:t>800 000</a:t>
                      </a:r>
                      <a:endParaRPr lang="bg-BG" sz="13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6273" marR="6273" marT="627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bg-BG" sz="1300" u="none" strike="noStrike">
                          <a:effectLst/>
                          <a:latin typeface="Cambria" panose="02040503050406030204" pitchFamily="18" charset="0"/>
                        </a:rPr>
                        <a:t>12,55</a:t>
                      </a:r>
                      <a:endParaRPr lang="bg-BG" sz="13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6273" marR="6273" marT="6273" marB="0" anchor="ctr"/>
                </a:tc>
              </a:tr>
              <a:tr h="203034"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300" u="none" strike="noStrike" dirty="0">
                          <a:effectLst/>
                          <a:latin typeface="Cambria" panose="02040503050406030204" pitchFamily="18" charset="0"/>
                        </a:rPr>
                        <a:t>7.2</a:t>
                      </a:r>
                      <a:endParaRPr lang="bg-BG" sz="1300" b="1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6273" marR="6273" marT="627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u="none" strike="noStrike" dirty="0">
                          <a:effectLst/>
                          <a:latin typeface="Cambria" panose="02040503050406030204" pitchFamily="18" charset="0"/>
                        </a:rPr>
                        <a:t>Инвестиции в </a:t>
                      </a:r>
                      <a:r>
                        <a:rPr lang="ru-RU" sz="1300" u="none" strike="noStrike" dirty="0" smtClean="0">
                          <a:effectLst/>
                          <a:latin typeface="Cambria" panose="02040503050406030204" pitchFamily="18" charset="0"/>
                        </a:rPr>
                        <a:t>създаване, подобряване, разширяването </a:t>
                      </a:r>
                      <a:r>
                        <a:rPr lang="ru-RU" sz="1300" u="none" strike="noStrike" dirty="0">
                          <a:effectLst/>
                          <a:latin typeface="Cambria" panose="02040503050406030204" pitchFamily="18" charset="0"/>
                        </a:rPr>
                        <a:t>на всички видове малка по мащаби инфраструктура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6273" marR="6273" marT="627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bg-BG" sz="1300" u="none" strike="noStrike">
                          <a:effectLst/>
                          <a:latin typeface="Cambria" panose="02040503050406030204" pitchFamily="18" charset="0"/>
                        </a:rPr>
                        <a:t>950 000</a:t>
                      </a:r>
                      <a:endParaRPr lang="bg-BG" sz="13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6273" marR="6273" marT="627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bg-BG" sz="1300" u="none" strike="noStrike">
                          <a:effectLst/>
                          <a:latin typeface="Cambria" panose="02040503050406030204" pitchFamily="18" charset="0"/>
                        </a:rPr>
                        <a:t>14,90</a:t>
                      </a:r>
                      <a:endParaRPr lang="bg-BG" sz="13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6273" marR="6273" marT="6273" marB="0" anchor="ctr"/>
                </a:tc>
              </a:tr>
              <a:tr h="195938"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300" u="none" strike="noStrike">
                          <a:effectLst/>
                          <a:latin typeface="Cambria" panose="02040503050406030204" pitchFamily="18" charset="0"/>
                        </a:rPr>
                        <a:t>7.5</a:t>
                      </a:r>
                      <a:endParaRPr lang="bg-BG" sz="1300" b="1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6273" marR="6273" marT="627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u="none" strike="noStrike" dirty="0">
                          <a:effectLst/>
                          <a:latin typeface="Cambria" panose="02040503050406030204" pitchFamily="18" charset="0"/>
                        </a:rPr>
                        <a:t>Инвестиции за публично ползване в инфраструктура за отдих, туристическа инфраструктура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6273" marR="6273" marT="627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bg-BG" sz="1300" u="none" strike="noStrike">
                          <a:effectLst/>
                          <a:latin typeface="Cambria" panose="02040503050406030204" pitchFamily="18" charset="0"/>
                        </a:rPr>
                        <a:t>100 000</a:t>
                      </a:r>
                      <a:endParaRPr lang="bg-BG" sz="13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6273" marR="6273" marT="627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bg-BG" sz="1300" u="none" strike="noStrike">
                          <a:effectLst/>
                          <a:latin typeface="Cambria" panose="02040503050406030204" pitchFamily="18" charset="0"/>
                        </a:rPr>
                        <a:t>1,57</a:t>
                      </a:r>
                      <a:endParaRPr lang="bg-BG" sz="13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6273" marR="6273" marT="6273" marB="0" anchor="ctr"/>
                </a:tc>
              </a:tr>
              <a:tr h="307401"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300" u="none" strike="noStrike">
                          <a:effectLst/>
                          <a:latin typeface="Cambria" panose="02040503050406030204" pitchFamily="18" charset="0"/>
                        </a:rPr>
                        <a:t>7.6</a:t>
                      </a:r>
                      <a:endParaRPr lang="bg-BG" sz="1300" b="1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6273" marR="6273" marT="627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u="none" strike="noStrike">
                          <a:effectLst/>
                          <a:latin typeface="Cambria" panose="02040503050406030204" pitchFamily="18" charset="0"/>
                        </a:rPr>
                        <a:t>Проучвания и инвестиции, свързани с поддържане, възстановяване и подобряване на културното и природното наследство на селата</a:t>
                      </a:r>
                      <a:endParaRPr lang="ru-RU" sz="13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6273" marR="6273" marT="627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bg-BG" sz="1300" u="none" strike="noStrike">
                          <a:effectLst/>
                          <a:latin typeface="Cambria" panose="02040503050406030204" pitchFamily="18" charset="0"/>
                        </a:rPr>
                        <a:t>100 000</a:t>
                      </a:r>
                      <a:endParaRPr lang="bg-BG" sz="13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6273" marR="6273" marT="627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bg-BG" sz="1300" u="none" strike="noStrike">
                          <a:effectLst/>
                          <a:latin typeface="Cambria" panose="02040503050406030204" pitchFamily="18" charset="0"/>
                        </a:rPr>
                        <a:t>1,57</a:t>
                      </a:r>
                      <a:endParaRPr lang="bg-BG" sz="13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6273" marR="6273" marT="6273" marB="0" anchor="ctr"/>
                </a:tc>
              </a:tr>
              <a:tr h="156837"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300" u="none" strike="noStrike">
                          <a:effectLst/>
                          <a:latin typeface="Cambria" panose="02040503050406030204" pitchFamily="18" charset="0"/>
                        </a:rPr>
                        <a:t> </a:t>
                      </a:r>
                      <a:endParaRPr lang="bg-BG" sz="1300" b="1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6273" marR="6273" marT="627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1" u="none" strike="noStrike" dirty="0">
                          <a:solidFill>
                            <a:srgbClr val="C00000"/>
                          </a:solidFill>
                          <a:effectLst/>
                          <a:latin typeface="Cambria" panose="02040503050406030204" pitchFamily="18" charset="0"/>
                        </a:rPr>
                        <a:t>Мерки, финансирани от ОПИК 2014 - 2020 г. (ЕФРР)</a:t>
                      </a:r>
                      <a:endParaRPr lang="ru-RU" sz="1300" b="1" i="0" u="none" strike="noStrike" dirty="0">
                        <a:solidFill>
                          <a:srgbClr val="C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6273" marR="6273" marT="627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bg-BG" sz="1300" b="1" u="none" strike="noStrike" dirty="0">
                          <a:solidFill>
                            <a:srgbClr val="C00000"/>
                          </a:solidFill>
                          <a:effectLst/>
                          <a:latin typeface="Cambria" panose="02040503050406030204" pitchFamily="18" charset="0"/>
                        </a:rPr>
                        <a:t>1 955 830</a:t>
                      </a:r>
                      <a:endParaRPr lang="bg-BG" sz="1300" b="1" i="0" u="none" strike="noStrike" dirty="0">
                        <a:solidFill>
                          <a:srgbClr val="C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6273" marR="6273" marT="627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bg-BG" sz="1300" b="1" u="none" strike="noStrike" dirty="0">
                          <a:solidFill>
                            <a:srgbClr val="C00000"/>
                          </a:solidFill>
                          <a:effectLst/>
                          <a:latin typeface="Cambria" panose="02040503050406030204" pitchFamily="18" charset="0"/>
                        </a:rPr>
                        <a:t>30,67</a:t>
                      </a:r>
                      <a:endParaRPr lang="bg-BG" sz="1300" b="1" i="0" u="none" strike="noStrike" dirty="0">
                        <a:solidFill>
                          <a:srgbClr val="C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6273" marR="6273" marT="6273" marB="0" anchor="ctr"/>
                </a:tc>
              </a:tr>
              <a:tr h="156837"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300" u="none" strike="noStrike">
                          <a:effectLst/>
                          <a:latin typeface="Cambria" panose="02040503050406030204" pitchFamily="18" charset="0"/>
                        </a:rPr>
                        <a:t>2.1</a:t>
                      </a:r>
                      <a:endParaRPr lang="bg-BG" sz="1300" b="1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6273" marR="6273" marT="627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bg-BG" sz="1300" u="none" strike="noStrike" dirty="0">
                          <a:effectLst/>
                          <a:latin typeface="Cambria" panose="02040503050406030204" pitchFamily="18" charset="0"/>
                        </a:rPr>
                        <a:t>Подкрепа на предприемачеството</a:t>
                      </a:r>
                      <a:endParaRPr lang="bg-BG" sz="13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6273" marR="6273" marT="627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bg-BG" sz="1300" u="none" strike="noStrike" dirty="0">
                          <a:effectLst/>
                          <a:latin typeface="Cambria" panose="02040503050406030204" pitchFamily="18" charset="0"/>
                        </a:rPr>
                        <a:t>700 000</a:t>
                      </a:r>
                      <a:endParaRPr lang="bg-BG" sz="13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6273" marR="6273" marT="627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bg-BG" sz="1300" u="none" strike="noStrike" dirty="0">
                          <a:effectLst/>
                          <a:latin typeface="Cambria" panose="02040503050406030204" pitchFamily="18" charset="0"/>
                        </a:rPr>
                        <a:t>10,98</a:t>
                      </a:r>
                      <a:endParaRPr lang="bg-BG" sz="13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6273" marR="6273" marT="6273" marB="0" anchor="ctr"/>
                </a:tc>
              </a:tr>
              <a:tr h="156837"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300" u="none" strike="noStrike">
                          <a:effectLst/>
                          <a:latin typeface="Cambria" panose="02040503050406030204" pitchFamily="18" charset="0"/>
                        </a:rPr>
                        <a:t>2.2</a:t>
                      </a:r>
                      <a:endParaRPr lang="bg-BG" sz="1300" b="1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6273" marR="6273" marT="627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u="none" strike="noStrike" dirty="0">
                          <a:effectLst/>
                          <a:latin typeface="Cambria" panose="02040503050406030204" pitchFamily="18" charset="0"/>
                        </a:rPr>
                        <a:t>Капацитет за растеж на МСП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6273" marR="6273" marT="627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bg-BG" sz="1300" u="none" strike="noStrike">
                          <a:effectLst/>
                          <a:latin typeface="Cambria" panose="02040503050406030204" pitchFamily="18" charset="0"/>
                        </a:rPr>
                        <a:t>1 255 830</a:t>
                      </a:r>
                      <a:endParaRPr lang="bg-BG" sz="13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6273" marR="6273" marT="627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bg-BG" sz="1300" u="none" strike="noStrike">
                          <a:effectLst/>
                          <a:latin typeface="Cambria" panose="02040503050406030204" pitchFamily="18" charset="0"/>
                        </a:rPr>
                        <a:t>19,70</a:t>
                      </a:r>
                      <a:endParaRPr lang="bg-BG" sz="13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6273" marR="6273" marT="6273" marB="0" anchor="ctr"/>
                </a:tc>
              </a:tr>
              <a:tr h="156837"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300" u="none" strike="noStrike">
                          <a:effectLst/>
                          <a:latin typeface="Cambria" panose="02040503050406030204" pitchFamily="18" charset="0"/>
                        </a:rPr>
                        <a:t> </a:t>
                      </a:r>
                      <a:endParaRPr lang="bg-BG" sz="1300" b="1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6273" marR="6273" marT="627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1" u="none" strike="noStrike" dirty="0">
                          <a:solidFill>
                            <a:srgbClr val="C00000"/>
                          </a:solidFill>
                          <a:effectLst/>
                          <a:latin typeface="Cambria" panose="02040503050406030204" pitchFamily="18" charset="0"/>
                        </a:rPr>
                        <a:t>Мерки, финансирани от ОПРЧР 2014 - 2020 г. (ЕСФ)</a:t>
                      </a:r>
                      <a:endParaRPr lang="ru-RU" sz="1300" b="1" i="0" u="none" strike="noStrike" dirty="0">
                        <a:solidFill>
                          <a:srgbClr val="C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6273" marR="6273" marT="627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bg-BG" sz="1300" b="1" u="none" strike="noStrike" dirty="0">
                          <a:solidFill>
                            <a:srgbClr val="C00000"/>
                          </a:solidFill>
                          <a:effectLst/>
                          <a:latin typeface="Cambria" panose="02040503050406030204" pitchFamily="18" charset="0"/>
                        </a:rPr>
                        <a:t>1 486 430</a:t>
                      </a:r>
                      <a:endParaRPr lang="bg-BG" sz="1300" b="1" i="0" u="none" strike="noStrike" dirty="0">
                        <a:solidFill>
                          <a:srgbClr val="C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6273" marR="6273" marT="627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bg-BG" sz="1300" b="1" u="none" strike="noStrike" dirty="0">
                          <a:solidFill>
                            <a:srgbClr val="C00000"/>
                          </a:solidFill>
                          <a:effectLst/>
                          <a:latin typeface="Cambria" panose="02040503050406030204" pitchFamily="18" charset="0"/>
                        </a:rPr>
                        <a:t>23,31</a:t>
                      </a:r>
                      <a:endParaRPr lang="bg-BG" sz="1300" b="1" i="0" u="none" strike="noStrike" dirty="0">
                        <a:solidFill>
                          <a:srgbClr val="C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6273" marR="6273" marT="6273" marB="0" anchor="ctr"/>
                </a:tc>
              </a:tr>
              <a:tr h="156837"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300" u="none" strike="noStrike">
                          <a:effectLst/>
                          <a:latin typeface="Cambria" panose="02040503050406030204" pitchFamily="18" charset="0"/>
                        </a:rPr>
                        <a:t>1.1</a:t>
                      </a:r>
                      <a:endParaRPr lang="bg-BG" sz="1300" b="1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6273" marR="6273" marT="627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u="none" strike="noStrike" dirty="0">
                          <a:effectLst/>
                          <a:latin typeface="Cambria" panose="02040503050406030204" pitchFamily="18" charset="0"/>
                        </a:rPr>
                        <a:t>Достъп до заетост на икономически неактивни и безработни лица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6273" marR="6273" marT="627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bg-BG" sz="1300" u="none" strike="noStrike">
                          <a:effectLst/>
                          <a:latin typeface="Cambria" panose="02040503050406030204" pitchFamily="18" charset="0"/>
                        </a:rPr>
                        <a:t>350 000</a:t>
                      </a:r>
                      <a:endParaRPr lang="bg-BG" sz="13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6273" marR="6273" marT="627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bg-BG" sz="1300" u="none" strike="noStrike">
                          <a:effectLst/>
                          <a:latin typeface="Cambria" panose="02040503050406030204" pitchFamily="18" charset="0"/>
                        </a:rPr>
                        <a:t>5,49</a:t>
                      </a:r>
                      <a:endParaRPr lang="bg-BG" sz="13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6273" marR="6273" marT="6273" marB="0" anchor="ctr"/>
                </a:tc>
              </a:tr>
              <a:tr h="156837"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300" u="none" strike="noStrike">
                          <a:effectLst/>
                          <a:latin typeface="Cambria" panose="02040503050406030204" pitchFamily="18" charset="0"/>
                        </a:rPr>
                        <a:t>1.3</a:t>
                      </a:r>
                      <a:endParaRPr lang="bg-BG" sz="1300" b="1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6273" marR="6273" marT="627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u="none" strike="noStrike">
                          <a:effectLst/>
                          <a:latin typeface="Cambria" panose="02040503050406030204" pitchFamily="18" charset="0"/>
                        </a:rPr>
                        <a:t>Устойчиво интегриране на пазара на труда на младите хора.....</a:t>
                      </a:r>
                      <a:endParaRPr lang="ru-RU" sz="13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6273" marR="6273" marT="627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bg-BG" sz="1300" u="none" strike="noStrike">
                          <a:effectLst/>
                          <a:latin typeface="Cambria" panose="02040503050406030204" pitchFamily="18" charset="0"/>
                        </a:rPr>
                        <a:t>250 000</a:t>
                      </a:r>
                      <a:endParaRPr lang="bg-BG" sz="13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6273" marR="6273" marT="627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bg-BG" sz="1300" u="none" strike="noStrike">
                          <a:effectLst/>
                          <a:latin typeface="Cambria" panose="02040503050406030204" pitchFamily="18" charset="0"/>
                        </a:rPr>
                        <a:t>3,92</a:t>
                      </a:r>
                      <a:endParaRPr lang="bg-BG" sz="13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6273" marR="6273" marT="6273" marB="0" anchor="ctr"/>
                </a:tc>
              </a:tr>
              <a:tr h="232663"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300" u="none" strike="noStrike">
                          <a:effectLst/>
                          <a:latin typeface="Cambria" panose="02040503050406030204" pitchFamily="18" charset="0"/>
                        </a:rPr>
                        <a:t>1.7</a:t>
                      </a:r>
                      <a:endParaRPr lang="bg-BG" sz="1300" b="1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6273" marR="6273" marT="627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u="none" strike="noStrike">
                          <a:effectLst/>
                          <a:latin typeface="Cambria" panose="02040503050406030204" pitchFamily="18" charset="0"/>
                        </a:rPr>
                        <a:t>Приспособяване на работниците, предприятията и предприечачите към промените</a:t>
                      </a:r>
                      <a:endParaRPr lang="ru-RU" sz="13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6273" marR="6273" marT="627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bg-BG" sz="1300" u="none" strike="noStrike">
                          <a:effectLst/>
                          <a:latin typeface="Cambria" panose="02040503050406030204" pitchFamily="18" charset="0"/>
                        </a:rPr>
                        <a:t>300 000</a:t>
                      </a:r>
                      <a:endParaRPr lang="bg-BG" sz="13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6273" marR="6273" marT="627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bg-BG" sz="1300" u="none" strike="noStrike">
                          <a:effectLst/>
                          <a:latin typeface="Cambria" panose="02040503050406030204" pitchFamily="18" charset="0"/>
                        </a:rPr>
                        <a:t>4,71</a:t>
                      </a:r>
                      <a:endParaRPr lang="bg-BG" sz="13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6273" marR="6273" marT="6273" marB="0" anchor="ctr"/>
                </a:tc>
              </a:tr>
              <a:tr h="156837"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300" u="none" strike="noStrike">
                          <a:effectLst/>
                          <a:latin typeface="Cambria" panose="02040503050406030204" pitchFamily="18" charset="0"/>
                        </a:rPr>
                        <a:t>2.1</a:t>
                      </a:r>
                      <a:endParaRPr lang="bg-BG" sz="1300" b="1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6273" marR="6273" marT="627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u="none" strike="noStrike">
                          <a:effectLst/>
                          <a:latin typeface="Cambria" panose="02040503050406030204" pitchFamily="18" charset="0"/>
                        </a:rPr>
                        <a:t>Социално-икономическа интеграция на маргинализираните общности</a:t>
                      </a:r>
                      <a:endParaRPr lang="ru-RU" sz="13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6273" marR="6273" marT="627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bg-BG" sz="1300" u="none" strike="noStrike">
                          <a:effectLst/>
                          <a:latin typeface="Cambria" panose="02040503050406030204" pitchFamily="18" charset="0"/>
                        </a:rPr>
                        <a:t>286 430</a:t>
                      </a:r>
                      <a:endParaRPr lang="bg-BG" sz="13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6273" marR="6273" marT="627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bg-BG" sz="1300" u="none" strike="noStrike">
                          <a:effectLst/>
                          <a:latin typeface="Cambria" panose="02040503050406030204" pitchFamily="18" charset="0"/>
                        </a:rPr>
                        <a:t>4,49</a:t>
                      </a:r>
                      <a:endParaRPr lang="bg-BG" sz="13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6273" marR="6273" marT="6273" marB="0" anchor="ctr"/>
                </a:tc>
              </a:tr>
              <a:tr h="215737"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300" u="none" strike="noStrike">
                          <a:effectLst/>
                          <a:latin typeface="Cambria" panose="02040503050406030204" pitchFamily="18" charset="0"/>
                        </a:rPr>
                        <a:t>2.4</a:t>
                      </a:r>
                      <a:endParaRPr lang="bg-BG" sz="1300" b="1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6273" marR="6273" marT="627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u="none" strike="noStrike">
                          <a:effectLst/>
                          <a:latin typeface="Cambria" panose="02040503050406030204" pitchFamily="18" charset="0"/>
                        </a:rPr>
                        <a:t>Насърчаване на социалното предприемачество, социална икономика и подобни</a:t>
                      </a:r>
                      <a:endParaRPr lang="ru-RU" sz="13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6273" marR="6273" marT="627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bg-BG" sz="1300" u="none" strike="noStrike">
                          <a:effectLst/>
                          <a:latin typeface="Cambria" panose="02040503050406030204" pitchFamily="18" charset="0"/>
                        </a:rPr>
                        <a:t>300 000</a:t>
                      </a:r>
                      <a:endParaRPr lang="bg-BG" sz="13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6273" marR="6273" marT="627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bg-BG" sz="1300" u="none" strike="noStrike">
                          <a:effectLst/>
                          <a:latin typeface="Cambria" panose="02040503050406030204" pitchFamily="18" charset="0"/>
                        </a:rPr>
                        <a:t>4,71</a:t>
                      </a:r>
                      <a:endParaRPr lang="bg-BG" sz="13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6273" marR="6273" marT="6273" marB="0" anchor="ctr"/>
                </a:tc>
              </a:tr>
              <a:tr h="156837"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300" u="none" strike="noStrike">
                          <a:effectLst/>
                          <a:latin typeface="Cambria" panose="02040503050406030204" pitchFamily="18" charset="0"/>
                        </a:rPr>
                        <a:t> </a:t>
                      </a:r>
                      <a:endParaRPr lang="bg-BG" sz="1300" b="1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6273" marR="6273" marT="627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bg-BG" sz="1300" b="1" u="none" strike="noStrike" dirty="0">
                          <a:solidFill>
                            <a:srgbClr val="C00000"/>
                          </a:solidFill>
                          <a:effectLst/>
                          <a:latin typeface="Cambria" panose="02040503050406030204" pitchFamily="18" charset="0"/>
                        </a:rPr>
                        <a:t>Общо за стратегията</a:t>
                      </a:r>
                      <a:endParaRPr lang="bg-BG" sz="1300" b="1" i="0" u="none" strike="noStrike" dirty="0">
                        <a:solidFill>
                          <a:srgbClr val="C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6273" marR="6273" marT="627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bg-BG" sz="1300" b="1" u="none" strike="noStrike" dirty="0">
                          <a:solidFill>
                            <a:srgbClr val="C00000"/>
                          </a:solidFill>
                          <a:effectLst/>
                          <a:latin typeface="Cambria" panose="02040503050406030204" pitchFamily="18" charset="0"/>
                        </a:rPr>
                        <a:t>6 376 005</a:t>
                      </a:r>
                      <a:endParaRPr lang="bg-BG" sz="1300" b="1" i="0" u="none" strike="noStrike" dirty="0">
                        <a:solidFill>
                          <a:srgbClr val="C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6273" marR="6273" marT="627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bg-BG" sz="1300" b="1" u="none" strike="noStrike" dirty="0">
                          <a:solidFill>
                            <a:srgbClr val="C00000"/>
                          </a:solidFill>
                          <a:effectLst/>
                          <a:latin typeface="Cambria" panose="02040503050406030204" pitchFamily="18" charset="0"/>
                        </a:rPr>
                        <a:t>100,00</a:t>
                      </a:r>
                      <a:endParaRPr lang="bg-BG" sz="1300" b="1" i="0" u="none" strike="noStrike" dirty="0">
                        <a:solidFill>
                          <a:srgbClr val="C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6273" marR="6273" marT="6273" marB="0" anchor="ctr"/>
                </a:tc>
              </a:tr>
              <a:tr h="307401"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300" u="none" strike="noStrike">
                          <a:effectLst/>
                          <a:latin typeface="Cambria" panose="02040503050406030204" pitchFamily="18" charset="0"/>
                        </a:rPr>
                        <a:t> </a:t>
                      </a:r>
                      <a:endParaRPr lang="bg-BG" sz="1300" b="1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6273" marR="6273" marT="627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1" u="none" strike="noStrike" dirty="0">
                          <a:solidFill>
                            <a:srgbClr val="C00000"/>
                          </a:solidFill>
                          <a:effectLst/>
                          <a:latin typeface="Cambria" panose="02040503050406030204" pitchFamily="18" charset="0"/>
                        </a:rPr>
                        <a:t>Текущи разходи и популяризиране на СВОМР (25% от общите публични разходи от ЕЗФРСР, включващи разходите по подмярка 19.2 и подмярка 19.4) </a:t>
                      </a:r>
                      <a:endParaRPr lang="ru-RU" sz="1300" b="1" i="0" u="none" strike="noStrike" dirty="0">
                        <a:solidFill>
                          <a:srgbClr val="C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6273" marR="6273" marT="627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bg-BG" sz="1300" b="1" u="none" strike="noStrike" dirty="0">
                          <a:solidFill>
                            <a:srgbClr val="C00000"/>
                          </a:solidFill>
                          <a:effectLst/>
                          <a:latin typeface="Cambria" panose="02040503050406030204" pitchFamily="18" charset="0"/>
                        </a:rPr>
                        <a:t>977 800</a:t>
                      </a:r>
                      <a:endParaRPr lang="bg-BG" sz="1300" b="1" i="0" u="none" strike="noStrike" dirty="0">
                        <a:solidFill>
                          <a:srgbClr val="C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6273" marR="6273" marT="627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bg-BG" sz="1300" b="1" u="none" strike="noStrike" dirty="0">
                          <a:solidFill>
                            <a:srgbClr val="C00000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  <a:endParaRPr lang="bg-BG" sz="1300" b="1" i="0" u="none" strike="noStrike" dirty="0">
                        <a:solidFill>
                          <a:srgbClr val="C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6273" marR="6273" marT="6273" marB="0" anchor="ctr"/>
                </a:tc>
              </a:tr>
            </a:tbl>
          </a:graphicData>
        </a:graphic>
      </p:graphicFrame>
      <p:grpSp>
        <p:nvGrpSpPr>
          <p:cNvPr id="9" name="Group 8"/>
          <p:cNvGrpSpPr/>
          <p:nvPr/>
        </p:nvGrpSpPr>
        <p:grpSpPr>
          <a:xfrm>
            <a:off x="8793119" y="68993"/>
            <a:ext cx="3308264" cy="710303"/>
            <a:chOff x="8793119" y="27803"/>
            <a:chExt cx="3308264" cy="710303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93119" y="27803"/>
              <a:ext cx="3308264" cy="443435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8801357" y="452515"/>
              <a:ext cx="3300026" cy="28559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bg-BG" sz="600" b="1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Програма за развитие на селските райони. Европейски земеделски фонд за развитие на селските райони – Европа инвестира в селските райони</a:t>
              </a:r>
              <a:endParaRPr lang="bg-BG" sz="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3094256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469558" y="897919"/>
            <a:ext cx="11664778" cy="4448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3464" indent="-283464" algn="l" defTabSz="914400" rtl="0" eaLnBrk="1" latinLnBrk="0" hangingPunct="1">
              <a:lnSpc>
                <a:spcPct val="112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200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83464" algn="l" defTabSz="914400" rtl="0" eaLnBrk="1" latinLnBrk="0" hangingPunct="1">
              <a:lnSpc>
                <a:spcPct val="112000"/>
              </a:lnSpc>
              <a:spcBef>
                <a:spcPts val="900"/>
              </a:spcBef>
              <a:buFont typeface="Corbel" panose="020B0503020204020204" pitchFamily="34" charset="0"/>
              <a:buChar char="–"/>
              <a:defRPr sz="180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83464" algn="l" defTabSz="914400" rtl="0" eaLnBrk="1" latinLnBrk="0" hangingPunct="1">
              <a:lnSpc>
                <a:spcPct val="112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160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83464" algn="l" defTabSz="914400" rtl="0" eaLnBrk="1" latinLnBrk="0" hangingPunct="1">
              <a:lnSpc>
                <a:spcPct val="112000"/>
              </a:lnSpc>
              <a:spcBef>
                <a:spcPts val="900"/>
              </a:spcBef>
              <a:buFont typeface="Corbel" panose="020B0503020204020204" pitchFamily="34" charset="0"/>
              <a:buChar char="–"/>
              <a:defRPr sz="140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83464" algn="l" defTabSz="914400" rtl="0" eaLnBrk="1" latinLnBrk="0" hangingPunct="1">
              <a:lnSpc>
                <a:spcPct val="112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1400" i="1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83464" algn="l" defTabSz="914400" rtl="0" eaLnBrk="1" latinLnBrk="0" hangingPunct="1">
              <a:lnSpc>
                <a:spcPct val="112000"/>
              </a:lnSpc>
              <a:spcBef>
                <a:spcPts val="130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83464" algn="l" defTabSz="914400" rtl="0" eaLnBrk="1" latinLnBrk="0" hangingPunct="1">
              <a:lnSpc>
                <a:spcPct val="112000"/>
              </a:lnSpc>
              <a:spcBef>
                <a:spcPts val="1300"/>
              </a:spcBef>
              <a:buFont typeface="Arial" panose="020B0604020202020204" pitchFamily="34" charset="0"/>
              <a:buChar char="•"/>
              <a:defRPr sz="1400" i="1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83464" algn="l" defTabSz="914400" rtl="0" eaLnBrk="1" latinLnBrk="0" hangingPunct="1">
              <a:lnSpc>
                <a:spcPct val="112000"/>
              </a:lnSpc>
              <a:spcBef>
                <a:spcPts val="130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83464" algn="l" defTabSz="914400" rtl="0" eaLnBrk="1" latinLnBrk="0" hangingPunct="1">
              <a:lnSpc>
                <a:spcPct val="112000"/>
              </a:lnSpc>
              <a:spcBef>
                <a:spcPts val="1300"/>
              </a:spcBef>
              <a:buFont typeface="Arial" panose="020B0604020202020204" pitchFamily="34" charset="0"/>
              <a:buChar char="•"/>
              <a:defRPr sz="1400" i="1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b="1" dirty="0" smtClean="0">
                <a:solidFill>
                  <a:srgbClr val="3E4434"/>
                </a:solidFill>
                <a:latin typeface="Cambria" panose="02040503050406030204" pitchFamily="18" charset="0"/>
              </a:rPr>
              <a:t>ФИНАНСОВ ПЛАН. </a:t>
            </a:r>
            <a:r>
              <a:rPr lang="ru-RU" b="1" dirty="0" smtClean="0">
                <a:solidFill>
                  <a:srgbClr val="C00000"/>
                </a:solidFill>
                <a:latin typeface="Cambria" panose="02040503050406030204" pitchFamily="18" charset="0"/>
              </a:rPr>
              <a:t>ИНДИКАТИВНО РАЗПРЕДЕЛЕНИЕ НА СРЕДСТВАТА ПО ПРОГРАМИ И МЕРКИ</a:t>
            </a:r>
          </a:p>
          <a:p>
            <a:pPr marL="0" indent="0">
              <a:buNone/>
            </a:pPr>
            <a:endParaRPr lang="ru-RU" b="1" dirty="0">
              <a:solidFill>
                <a:srgbClr val="3E4434"/>
              </a:solidFill>
              <a:latin typeface="Cambria" panose="02040503050406030204" pitchFamily="18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69558" y="1407831"/>
            <a:ext cx="4341339" cy="8740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3464" indent="-283464" algn="l" defTabSz="914400" rtl="0" eaLnBrk="1" latinLnBrk="0" hangingPunct="1">
              <a:lnSpc>
                <a:spcPct val="112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200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83464" algn="l" defTabSz="914400" rtl="0" eaLnBrk="1" latinLnBrk="0" hangingPunct="1">
              <a:lnSpc>
                <a:spcPct val="112000"/>
              </a:lnSpc>
              <a:spcBef>
                <a:spcPts val="900"/>
              </a:spcBef>
              <a:buFont typeface="Corbel" panose="020B0503020204020204" pitchFamily="34" charset="0"/>
              <a:buChar char="–"/>
              <a:defRPr sz="180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83464" algn="l" defTabSz="914400" rtl="0" eaLnBrk="1" latinLnBrk="0" hangingPunct="1">
              <a:lnSpc>
                <a:spcPct val="112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160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83464" algn="l" defTabSz="914400" rtl="0" eaLnBrk="1" latinLnBrk="0" hangingPunct="1">
              <a:lnSpc>
                <a:spcPct val="112000"/>
              </a:lnSpc>
              <a:spcBef>
                <a:spcPts val="900"/>
              </a:spcBef>
              <a:buFont typeface="Corbel" panose="020B0503020204020204" pitchFamily="34" charset="0"/>
              <a:buChar char="–"/>
              <a:defRPr sz="140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83464" algn="l" defTabSz="914400" rtl="0" eaLnBrk="1" latinLnBrk="0" hangingPunct="1">
              <a:lnSpc>
                <a:spcPct val="112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1400" i="1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83464" algn="l" defTabSz="914400" rtl="0" eaLnBrk="1" latinLnBrk="0" hangingPunct="1">
              <a:lnSpc>
                <a:spcPct val="112000"/>
              </a:lnSpc>
              <a:spcBef>
                <a:spcPts val="130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83464" algn="l" defTabSz="914400" rtl="0" eaLnBrk="1" latinLnBrk="0" hangingPunct="1">
              <a:lnSpc>
                <a:spcPct val="112000"/>
              </a:lnSpc>
              <a:spcBef>
                <a:spcPts val="1300"/>
              </a:spcBef>
              <a:buFont typeface="Arial" panose="020B0604020202020204" pitchFamily="34" charset="0"/>
              <a:buChar char="•"/>
              <a:defRPr sz="1400" i="1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83464" algn="l" defTabSz="914400" rtl="0" eaLnBrk="1" latinLnBrk="0" hangingPunct="1">
              <a:lnSpc>
                <a:spcPct val="112000"/>
              </a:lnSpc>
              <a:spcBef>
                <a:spcPts val="130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83464" algn="l" defTabSz="914400" rtl="0" eaLnBrk="1" latinLnBrk="0" hangingPunct="1">
              <a:lnSpc>
                <a:spcPct val="112000"/>
              </a:lnSpc>
              <a:spcBef>
                <a:spcPts val="1300"/>
              </a:spcBef>
              <a:buFont typeface="Arial" panose="020B0604020202020204" pitchFamily="34" charset="0"/>
              <a:buChar char="•"/>
              <a:defRPr sz="1400" i="1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600" b="1" dirty="0" smtClean="0">
                <a:solidFill>
                  <a:srgbClr val="3E4434"/>
                </a:solidFill>
                <a:latin typeface="Cambria" panose="02040503050406030204" pitchFamily="18" charset="0"/>
              </a:rPr>
              <a:t>ИНДИКАТИВНО РАЗПРЕДЕЛЕНИЕ НА СРЕДСТВАТА ПО ПРОГРАМИ</a:t>
            </a:r>
            <a:endParaRPr lang="ru-RU" sz="1600" b="1" dirty="0">
              <a:solidFill>
                <a:srgbClr val="3E4434"/>
              </a:solidFill>
              <a:latin typeface="Cambria" panose="02040503050406030204" pitchFamily="18" charset="0"/>
            </a:endParaRPr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3579852109"/>
              </p:ext>
            </p:extLst>
          </p:nvPr>
        </p:nvGraphicFramePr>
        <p:xfrm>
          <a:off x="5501846" y="1933832"/>
          <a:ext cx="6477000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985421708"/>
              </p:ext>
            </p:extLst>
          </p:nvPr>
        </p:nvGraphicFramePr>
        <p:xfrm>
          <a:off x="469558" y="2346944"/>
          <a:ext cx="4810896" cy="28152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Content Placeholder 2"/>
          <p:cNvSpPr txBox="1">
            <a:spLocks/>
          </p:cNvSpPr>
          <p:nvPr/>
        </p:nvSpPr>
        <p:spPr>
          <a:xfrm>
            <a:off x="5506996" y="1407831"/>
            <a:ext cx="6355490" cy="63515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3464" indent="-283464" algn="l" defTabSz="914400" rtl="0" eaLnBrk="1" latinLnBrk="0" hangingPunct="1">
              <a:lnSpc>
                <a:spcPct val="112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200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83464" algn="l" defTabSz="914400" rtl="0" eaLnBrk="1" latinLnBrk="0" hangingPunct="1">
              <a:lnSpc>
                <a:spcPct val="112000"/>
              </a:lnSpc>
              <a:spcBef>
                <a:spcPts val="900"/>
              </a:spcBef>
              <a:buFont typeface="Corbel" panose="020B0503020204020204" pitchFamily="34" charset="0"/>
              <a:buChar char="–"/>
              <a:defRPr sz="180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83464" algn="l" defTabSz="914400" rtl="0" eaLnBrk="1" latinLnBrk="0" hangingPunct="1">
              <a:lnSpc>
                <a:spcPct val="112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160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83464" algn="l" defTabSz="914400" rtl="0" eaLnBrk="1" latinLnBrk="0" hangingPunct="1">
              <a:lnSpc>
                <a:spcPct val="112000"/>
              </a:lnSpc>
              <a:spcBef>
                <a:spcPts val="900"/>
              </a:spcBef>
              <a:buFont typeface="Corbel" panose="020B0503020204020204" pitchFamily="34" charset="0"/>
              <a:buChar char="–"/>
              <a:defRPr sz="140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83464" algn="l" defTabSz="914400" rtl="0" eaLnBrk="1" latinLnBrk="0" hangingPunct="1">
              <a:lnSpc>
                <a:spcPct val="112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1400" i="1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83464" algn="l" defTabSz="914400" rtl="0" eaLnBrk="1" latinLnBrk="0" hangingPunct="1">
              <a:lnSpc>
                <a:spcPct val="112000"/>
              </a:lnSpc>
              <a:spcBef>
                <a:spcPts val="130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83464" algn="l" defTabSz="914400" rtl="0" eaLnBrk="1" latinLnBrk="0" hangingPunct="1">
              <a:lnSpc>
                <a:spcPct val="112000"/>
              </a:lnSpc>
              <a:spcBef>
                <a:spcPts val="1300"/>
              </a:spcBef>
              <a:buFont typeface="Arial" panose="020B0604020202020204" pitchFamily="34" charset="0"/>
              <a:buChar char="•"/>
              <a:defRPr sz="1400" i="1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83464" algn="l" defTabSz="914400" rtl="0" eaLnBrk="1" latinLnBrk="0" hangingPunct="1">
              <a:lnSpc>
                <a:spcPct val="112000"/>
              </a:lnSpc>
              <a:spcBef>
                <a:spcPts val="130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83464" algn="l" defTabSz="914400" rtl="0" eaLnBrk="1" latinLnBrk="0" hangingPunct="1">
              <a:lnSpc>
                <a:spcPct val="112000"/>
              </a:lnSpc>
              <a:spcBef>
                <a:spcPts val="1300"/>
              </a:spcBef>
              <a:buFont typeface="Arial" panose="020B0604020202020204" pitchFamily="34" charset="0"/>
              <a:buChar char="•"/>
              <a:defRPr sz="1400" i="1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1600" b="1" dirty="0" smtClean="0">
                <a:solidFill>
                  <a:srgbClr val="3E4434"/>
                </a:solidFill>
                <a:latin typeface="Cambria" panose="02040503050406030204" pitchFamily="18" charset="0"/>
              </a:rPr>
              <a:t>ИНДИКАТИВНО РАЗПРЕДЕЛЕНИЕ НА СРЕДСТВАТА ПО МЕРКИ от ПРОГРАМИ</a:t>
            </a:r>
            <a:endParaRPr lang="ru-RU" sz="1600" b="1" dirty="0">
              <a:solidFill>
                <a:srgbClr val="3E4434"/>
              </a:solidFill>
              <a:latin typeface="Cambria" panose="02040503050406030204" pitchFamily="18" charset="0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8793119" y="68993"/>
            <a:ext cx="3308264" cy="710303"/>
            <a:chOff x="8793119" y="27803"/>
            <a:chExt cx="3308264" cy="710303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93119" y="27803"/>
              <a:ext cx="3308264" cy="443435"/>
            </a:xfrm>
            <a:prstGeom prst="rect">
              <a:avLst/>
            </a:prstGeom>
          </p:spPr>
        </p:pic>
        <p:sp>
          <p:nvSpPr>
            <p:cNvPr id="12" name="Rectangle 11"/>
            <p:cNvSpPr/>
            <p:nvPr/>
          </p:nvSpPr>
          <p:spPr>
            <a:xfrm>
              <a:off x="8801357" y="452515"/>
              <a:ext cx="3300026" cy="28559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bg-BG" sz="600" b="1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Програма за развитие на селските райони. Европейски земеделски фонд за развитие на селските райони – Европа инвестира в селските райони</a:t>
              </a:r>
              <a:endParaRPr lang="bg-BG" sz="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3391969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b="1" dirty="0" smtClean="0">
                <a:solidFill>
                  <a:srgbClr val="C00000"/>
                </a:solidFill>
              </a:rPr>
              <a:t>Благодарим за вниманието</a:t>
            </a:r>
            <a:r>
              <a:rPr lang="en-US" b="1" dirty="0" smtClean="0">
                <a:solidFill>
                  <a:srgbClr val="C00000"/>
                </a:solidFill>
              </a:rPr>
              <a:t>!</a:t>
            </a:r>
            <a:br>
              <a:rPr lang="en-US" b="1" dirty="0" smtClean="0">
                <a:solidFill>
                  <a:srgbClr val="C00000"/>
                </a:solidFill>
              </a:rPr>
            </a:br>
            <a:r>
              <a:rPr lang="bg-BG" b="1" dirty="0" smtClean="0">
                <a:solidFill>
                  <a:srgbClr val="C00000"/>
                </a:solidFill>
              </a:rPr>
              <a:t>Успех в реализацията!</a:t>
            </a:r>
            <a:endParaRPr lang="bg-BG" b="1" dirty="0">
              <a:solidFill>
                <a:srgbClr val="C00000"/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2"/>
          </p:nvPr>
        </p:nvSpPr>
        <p:spPr>
          <a:xfrm>
            <a:off x="684211" y="5132980"/>
            <a:ext cx="8535990" cy="1045397"/>
          </a:xfrm>
        </p:spPr>
        <p:txBody>
          <a:bodyPr>
            <a:normAutofit fontScale="92500"/>
          </a:bodyPr>
          <a:lstStyle/>
          <a:p>
            <a:pPr algn="l"/>
            <a:r>
              <a:rPr lang="bg-BG" sz="2500" dirty="0" err="1" smtClean="0">
                <a:latin typeface="Cambria" panose="02040503050406030204" pitchFamily="18" charset="0"/>
              </a:rPr>
              <a:t>Марима</a:t>
            </a:r>
            <a:r>
              <a:rPr lang="bg-BG" sz="2500" dirty="0" smtClean="0">
                <a:latin typeface="Cambria" panose="02040503050406030204" pitchFamily="18" charset="0"/>
              </a:rPr>
              <a:t> </a:t>
            </a:r>
            <a:r>
              <a:rPr lang="bg-BG" sz="2500" dirty="0" err="1" smtClean="0">
                <a:latin typeface="Cambria" panose="02040503050406030204" pitchFamily="18" charset="0"/>
              </a:rPr>
              <a:t>Консултинг</a:t>
            </a:r>
            <a:r>
              <a:rPr lang="bg-BG" sz="2500" dirty="0" smtClean="0">
                <a:latin typeface="Cambria" panose="02040503050406030204" pitchFamily="18" charset="0"/>
              </a:rPr>
              <a:t> ЕООД</a:t>
            </a:r>
            <a:br>
              <a:rPr lang="bg-BG" sz="2500" dirty="0" smtClean="0">
                <a:latin typeface="Cambria" panose="02040503050406030204" pitchFamily="18" charset="0"/>
              </a:rPr>
            </a:br>
            <a:r>
              <a:rPr lang="bg-BG" sz="2500" dirty="0" smtClean="0">
                <a:latin typeface="Cambria" panose="02040503050406030204" pitchFamily="18" charset="0"/>
              </a:rPr>
              <a:t>Тел. 00359 898 646 778, емайл: </a:t>
            </a:r>
            <a:r>
              <a:rPr lang="en-US" sz="2500" dirty="0" smtClean="0">
                <a:solidFill>
                  <a:srgbClr val="C00000"/>
                </a:solidFill>
                <a:latin typeface="Cambria" panose="02040503050406030204" pitchFamily="18" charset="0"/>
                <a:hlinkClick r:id="rId2"/>
              </a:rPr>
              <a:t>MarimaConsulting@gmail.com</a:t>
            </a:r>
            <a:endParaRPr lang="en-US" sz="2500" dirty="0" smtClean="0">
              <a:solidFill>
                <a:srgbClr val="C00000"/>
              </a:solidFill>
              <a:latin typeface="Cambria" panose="02040503050406030204" pitchFamily="18" charset="0"/>
            </a:endParaRPr>
          </a:p>
          <a:p>
            <a:endParaRPr lang="en-US" dirty="0" smtClean="0">
              <a:latin typeface="Cambria" panose="02040503050406030204" pitchFamily="18" charset="0"/>
            </a:endParaRPr>
          </a:p>
          <a:p>
            <a:endParaRPr lang="bg-BG" dirty="0">
              <a:latin typeface="Cambria" panose="02040503050406030204" pitchFamily="18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8793119" y="68993"/>
            <a:ext cx="3308264" cy="710303"/>
            <a:chOff x="8793119" y="27803"/>
            <a:chExt cx="3308264" cy="710303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93119" y="27803"/>
              <a:ext cx="3308264" cy="443435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8801357" y="452515"/>
              <a:ext cx="3300026" cy="28559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bg-BG" sz="600" b="1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Програма за развитие на селските райони. Европейски земеделски фонд за развитие на селските райони – Европа инвестира в селските райони</a:t>
              </a:r>
              <a:endParaRPr lang="bg-BG" sz="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1510389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Headlines">
  <a:themeElements>
    <a:clrScheme name="Green Yellow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Headlines">
      <a:majorFont>
        <a:latin typeface="Century Schoolbook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Headlines">
      <a:fillStyleLst>
        <a:solidFill>
          <a:schemeClr val="phClr"/>
        </a:solidFill>
        <a:solidFill>
          <a:schemeClr val="phClr">
            <a:tint val="67000"/>
            <a:satMod val="105000"/>
          </a:schemeClr>
        </a:solidFill>
        <a:gradFill rotWithShape="1">
          <a:gsLst>
            <a:gs pos="0">
              <a:schemeClr val="phClr">
                <a:tint val="100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0000"/>
                <a:satMod val="120000"/>
                <a:lumMod val="99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88900" dist="25400" dir="10800000">
              <a:srgbClr val="000000">
                <a:alpha val="25000"/>
              </a:srgbClr>
            </a:innerShdw>
            <a:outerShdw blurRad="25400" dist="25400" dir="5400000" rotWithShape="0">
              <a:srgbClr val="FFFFFF">
                <a:alpha val="10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Headlines" id="{3841520A-25F2-4EB8-BE4C-611DB5ABEED9}" vid="{ECD25A4C-D97E-4C12-84B1-63580BFFAEE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TM10001103[[fn=Headlines]]</Template>
  <TotalTime>2266</TotalTime>
  <Words>4126</Words>
  <Application>Microsoft Office PowerPoint</Application>
  <PresentationFormat>Custom</PresentationFormat>
  <Paragraphs>438</Paragraphs>
  <Slides>33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4" baseType="lpstr">
      <vt:lpstr>Headlines</vt:lpstr>
      <vt:lpstr>МЕСТНА ИНИЦИАТИВНА ГРУПА БЯЛА СЛАТИНА  Стратегия за водено от общностите местно развитие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Благодарим за вниманието! Успех в реализацията!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Maria Novakova</dc:creator>
  <cp:lastModifiedBy>Petar Petrov</cp:lastModifiedBy>
  <cp:revision>451</cp:revision>
  <cp:lastPrinted>2017-01-20T17:19:39Z</cp:lastPrinted>
  <dcterms:created xsi:type="dcterms:W3CDTF">2016-12-08T16:35:11Z</dcterms:created>
  <dcterms:modified xsi:type="dcterms:W3CDTF">2017-02-14T14:43:14Z</dcterms:modified>
</cp:coreProperties>
</file>