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9" r:id="rId2"/>
    <p:sldId id="265" r:id="rId3"/>
    <p:sldId id="280" r:id="rId4"/>
    <p:sldId id="279" r:id="rId5"/>
    <p:sldId id="281" r:id="rId6"/>
    <p:sldId id="276" r:id="rId7"/>
    <p:sldId id="270" r:id="rId8"/>
    <p:sldId id="277" r:id="rId9"/>
    <p:sldId id="271" r:id="rId10"/>
    <p:sldId id="278" r:id="rId1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CC00"/>
    <a:srgbClr val="00CC66"/>
    <a:srgbClr val="FF0066"/>
    <a:srgbClr val="0066CC"/>
    <a:srgbClr val="FFCC00"/>
    <a:srgbClr val="00008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bg-BG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430" y="0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bg-BG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985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>
                <a:latin typeface="Times New Roman" pitchFamily="18" charset="0"/>
              </a:defRPr>
            </a:lvl1pPr>
          </a:lstStyle>
          <a:p>
            <a:endParaRPr lang="en-US" altLang="bg-BG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430" y="9430985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>
                <a:latin typeface="Times New Roman" pitchFamily="18" charset="0"/>
              </a:defRPr>
            </a:lvl1pPr>
          </a:lstStyle>
          <a:p>
            <a:fld id="{972F6B86-0B84-455E-A4CB-23F292D6A043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049634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 altLang="bg-BG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430" y="0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endParaRPr lang="en-US" altLang="bg-BG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632" y="4715493"/>
            <a:ext cx="4986412" cy="446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382" tIns="46692" rIns="93382" bIns="466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bg-BG" smtClean="0"/>
              <a:t>Click to edit Master text styles</a:t>
            </a:r>
          </a:p>
          <a:p>
            <a:pPr lvl="1"/>
            <a:r>
              <a:rPr lang="en-US" altLang="bg-BG" smtClean="0"/>
              <a:t>Second level</a:t>
            </a:r>
          </a:p>
          <a:p>
            <a:pPr lvl="2"/>
            <a:r>
              <a:rPr lang="en-US" altLang="bg-BG" smtClean="0"/>
              <a:t>Third level</a:t>
            </a:r>
          </a:p>
          <a:p>
            <a:pPr lvl="3"/>
            <a:r>
              <a:rPr lang="en-US" altLang="bg-BG" smtClean="0"/>
              <a:t>Fourth level</a:t>
            </a:r>
          </a:p>
          <a:p>
            <a:pPr lvl="4"/>
            <a:r>
              <a:rPr lang="en-US" altLang="bg-BG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985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 altLang="bg-BG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430" y="9430985"/>
            <a:ext cx="2945245" cy="49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321" tIns="0" rIns="19321" bIns="0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fld id="{3271C6FE-7CC8-493B-8EF2-8BF2989E2C7C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9162348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pPr lvl="0"/>
            <a:r>
              <a:rPr lang="bg-BG" altLang="bg-BG" noProof="0" smtClean="0"/>
              <a:t>Редакт. стил загл. образец</a:t>
            </a:r>
            <a:endParaRPr lang="en-US" altLang="bg-BG" noProof="0" smtClean="0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pPr lvl="0"/>
            <a:r>
              <a:rPr lang="bg-BG" altLang="bg-BG" noProof="0" smtClean="0"/>
              <a:t>Щракнете за редакция стил подзагл. обр.</a:t>
            </a:r>
            <a:endParaRPr lang="en-US" altLang="bg-BG" noProof="0" smtClean="0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3102" name="Rectangle 3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828F71-46DB-4F00-8922-4FA5941776A0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0C3BD-C1C3-404C-A434-A98A04AC6631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145130557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5D9FD-1FF6-45FF-AB40-85D4AD85D759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541118738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50AA2A-3306-4550-9DD4-3BBC963DF19C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50656894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4E8E85-5A1C-4945-A684-681CDD9D47BF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90068366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CF2C9-D441-4693-A798-47FF18BC94C2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28555315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F9A29-74A6-4681-A694-A2E7A9DBBFAE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505964915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5A067-1CF9-42FE-9C21-77CCCA44E893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104372051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071AD-DE39-464F-BE15-0B9227F78EEB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497926751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5463C-D6AE-45C0-BF8F-E6137A349A13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55778841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19CEF7-309E-4142-AE44-926D065C405C}" type="slidenum">
              <a:rPr lang="en-US" altLang="bg-BG"/>
              <a:pPr/>
              <a:t>‹#›</a:t>
            </a:fld>
            <a:endParaRPr lang="en-US" altLang="bg-BG"/>
          </a:p>
        </p:txBody>
      </p:sp>
    </p:spTree>
    <p:extLst>
      <p:ext uri="{BB962C8B-B14F-4D97-AF65-F5344CB8AC3E}">
        <p14:creationId xmlns:p14="http://schemas.microsoft.com/office/powerpoint/2010/main" val="2670273268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Редакт. стил загл. образец</a:t>
            </a:r>
            <a:endParaRPr lang="en-US" altLang="bg-BG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altLang="bg-BG" smtClean="0"/>
              <a:t>Второ ниво</a:t>
            </a:r>
          </a:p>
          <a:p>
            <a:pPr lvl="2"/>
            <a:r>
              <a:rPr lang="bg-BG" altLang="bg-BG" smtClean="0"/>
              <a:t>Трето ниво</a:t>
            </a:r>
          </a:p>
          <a:p>
            <a:pPr lvl="3"/>
            <a:r>
              <a:rPr lang="bg-BG" altLang="bg-BG" smtClean="0"/>
              <a:t>Четвърто ниво</a:t>
            </a:r>
          </a:p>
          <a:p>
            <a:pPr lvl="4"/>
            <a:r>
              <a:rPr lang="bg-BG" altLang="bg-BG" smtClean="0"/>
              <a:t>Пето ниво</a:t>
            </a:r>
            <a:endParaRPr lang="en-US" altLang="bg-BG" smtClean="0"/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altLang="bg-BG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altLang="bg-BG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6CA8A983-031D-478E-A47E-93D1062355B2}" type="slidenum">
              <a:rPr lang="en-US" altLang="bg-BG"/>
              <a:pPr/>
              <a:t>‹#›</a:t>
            </a:fld>
            <a:endParaRPr lang="en-US" altLang="bg-BG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>
          <a:solidFill>
            <a:schemeClr val="bg1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g-bsl.com/" TargetMode="External"/><Relationship Id="rId7" Type="http://schemas.openxmlformats.org/officeDocument/2006/relationships/image" Target="../media/image24.png"/><Relationship Id="rId2" Type="http://schemas.openxmlformats.org/officeDocument/2006/relationships/hyperlink" Target="mailto:mig_bslatina@abv.b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3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9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899592" y="1935066"/>
            <a:ext cx="7416824" cy="1616968"/>
          </a:xfrm>
        </p:spPr>
        <p:txBody>
          <a:bodyPr/>
          <a:lstStyle/>
          <a:p>
            <a:r>
              <a:rPr lang="bg-BG" altLang="bg-BG" dirty="0" smtClean="0"/>
              <a:t>Информация за мерките от Стратегията за ВОМР</a:t>
            </a:r>
            <a:endParaRPr lang="en-US" altLang="bg-BG" dirty="0"/>
          </a:p>
        </p:txBody>
      </p:sp>
      <p:sp>
        <p:nvSpPr>
          <p:cNvPr id="4131" name="Rectangle 35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3501008"/>
            <a:ext cx="6477000" cy="457200"/>
          </a:xfrm>
        </p:spPr>
        <p:txBody>
          <a:bodyPr/>
          <a:lstStyle/>
          <a:p>
            <a:r>
              <a:rPr lang="bg-BG" altLang="bg-BG" dirty="0" smtClean="0"/>
              <a:t>За кметове от община Бяла Слатина</a:t>
            </a:r>
            <a:endParaRPr lang="en-US" altLang="bg-BG" dirty="0"/>
          </a:p>
        </p:txBody>
      </p:sp>
      <p:pic>
        <p:nvPicPr>
          <p:cNvPr id="6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82938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777136"/>
            <a:ext cx="1246987" cy="113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25144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331" y="817464"/>
            <a:ext cx="1404684" cy="1152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2051720" y="836712"/>
            <a:ext cx="5791200" cy="533400"/>
          </a:xfrm>
        </p:spPr>
        <p:txBody>
          <a:bodyPr/>
          <a:lstStyle/>
          <a:p>
            <a:r>
              <a:rPr lang="bg-BG" altLang="bg-BG" dirty="0" smtClean="0"/>
              <a:t>ЗЕМЕДЕЛСКИ МЕРКИ ОТ СТРАТЕГИЯТА</a:t>
            </a:r>
            <a:endParaRPr lang="en-US" altLang="bg-BG" dirty="0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899592" y="1412776"/>
            <a:ext cx="7416824" cy="475252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bg-BG" altLang="bg-BG" b="1" dirty="0" smtClean="0"/>
              <a:t>Мярка 4.1 - 50% БФП и 60% за млад ЗС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bg-BG" sz="2000" dirty="0" smtClean="0"/>
              <a:t>Подкрепа за инвестиции в земеделски стопанства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bg-BG" sz="1600" i="1" dirty="0" smtClean="0"/>
              <a:t>/</a:t>
            </a:r>
            <a:r>
              <a:rPr lang="ru-RU" altLang="bg-BG" sz="1600" b="1" i="1" dirty="0" err="1" smtClean="0"/>
              <a:t>закупуване</a:t>
            </a:r>
            <a:r>
              <a:rPr lang="ru-RU" altLang="bg-BG" sz="1600" b="1" i="1" dirty="0" smtClean="0"/>
              <a:t> на </a:t>
            </a:r>
            <a:r>
              <a:rPr lang="ru-RU" altLang="bg-BG" sz="1600" b="1" i="1" dirty="0" err="1" smtClean="0"/>
              <a:t>земеделска</a:t>
            </a:r>
            <a:r>
              <a:rPr lang="ru-RU" altLang="bg-BG" sz="1600" b="1" i="1" dirty="0" smtClean="0"/>
              <a:t> техника, прикачен </a:t>
            </a:r>
            <a:r>
              <a:rPr lang="ru-RU" altLang="bg-BG" sz="1600" b="1" i="1" dirty="0" err="1" smtClean="0"/>
              <a:t>инвентар</a:t>
            </a:r>
            <a:r>
              <a:rPr lang="ru-RU" altLang="bg-BG" sz="1600" b="1" i="1" dirty="0" smtClean="0"/>
              <a:t>, </a:t>
            </a:r>
            <a:r>
              <a:rPr lang="ru-RU" altLang="bg-BG" sz="1600" b="1" i="1" dirty="0" err="1" smtClean="0"/>
              <a:t>земя</a:t>
            </a:r>
            <a:r>
              <a:rPr lang="ru-RU" altLang="bg-BG" sz="1600" b="1" i="1" dirty="0" smtClean="0"/>
              <a:t>, </a:t>
            </a:r>
            <a:r>
              <a:rPr lang="ru-RU" altLang="bg-BG" sz="1600" b="1" i="1" dirty="0" err="1" smtClean="0"/>
              <a:t>сгради</a:t>
            </a:r>
            <a:r>
              <a:rPr lang="ru-RU" altLang="bg-BG" sz="1600" b="1" i="1" dirty="0" smtClean="0"/>
              <a:t>, </a:t>
            </a:r>
            <a:r>
              <a:rPr lang="ru-RU" altLang="bg-BG" sz="1600" b="1" i="1" dirty="0" err="1" smtClean="0"/>
              <a:t>засаждане</a:t>
            </a:r>
            <a:r>
              <a:rPr lang="ru-RU" altLang="bg-BG" sz="1600" b="1" i="1" dirty="0" smtClean="0"/>
              <a:t> на </a:t>
            </a:r>
            <a:r>
              <a:rPr lang="ru-RU" altLang="bg-BG" sz="1600" b="1" i="1" dirty="0" err="1" smtClean="0"/>
              <a:t>трайни</a:t>
            </a:r>
            <a:r>
              <a:rPr lang="ru-RU" altLang="bg-BG" sz="1600" b="1" i="1" dirty="0" smtClean="0"/>
              <a:t> насаждения, </a:t>
            </a:r>
            <a:r>
              <a:rPr lang="ru-RU" altLang="bg-BG" sz="1600" b="1" i="1" dirty="0" err="1" smtClean="0"/>
              <a:t>строителство</a:t>
            </a:r>
            <a:r>
              <a:rPr lang="ru-RU" altLang="bg-BG" sz="1600" b="1" i="1" dirty="0" smtClean="0"/>
              <a:t>/ремонт на </a:t>
            </a:r>
            <a:r>
              <a:rPr lang="ru-RU" altLang="bg-BG" sz="1600" b="1" i="1" dirty="0" err="1" smtClean="0"/>
              <a:t>сгради</a:t>
            </a:r>
            <a:r>
              <a:rPr lang="ru-RU" altLang="bg-BG" sz="1600" b="1" i="1" dirty="0" smtClean="0"/>
              <a:t> и помещения</a:t>
            </a:r>
            <a:r>
              <a:rPr lang="ru-RU" altLang="bg-BG" sz="1600" i="1" dirty="0" smtClean="0"/>
              <a:t>/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bg-BG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Минимален размер на </a:t>
            </a:r>
            <a:r>
              <a:rPr lang="ru-RU" altLang="bg-BG" sz="16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разходите</a:t>
            </a:r>
            <a:r>
              <a:rPr lang="ru-RU" altLang="bg-BG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1 проект – 15 000 </a:t>
            </a:r>
            <a:r>
              <a:rPr lang="ru-RU" altLang="bg-BG" sz="16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altLang="bg-BG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altLang="bg-BG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Максимален размер на </a:t>
            </a:r>
            <a:r>
              <a:rPr lang="ru-RU" altLang="bg-BG" sz="16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разходите</a:t>
            </a:r>
            <a:r>
              <a:rPr lang="ru-RU" altLang="bg-BG" sz="16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 1 проект – 120 000 </a:t>
            </a:r>
            <a:r>
              <a:rPr lang="ru-RU" altLang="bg-BG" sz="1600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altLang="bg-BG" sz="1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None/>
            </a:pPr>
            <a:endParaRPr lang="bg-BG" altLang="bg-BG" sz="600" b="1" dirty="0" smtClean="0">
              <a:solidFill>
                <a:srgbClr val="000000"/>
              </a:solidFill>
            </a:endParaRPr>
          </a:p>
          <a:p>
            <a:pPr marL="0" lvl="0" indent="0" algn="just">
              <a:spcBef>
                <a:spcPts val="0"/>
              </a:spcBef>
              <a:buClr>
                <a:srgbClr val="000000"/>
              </a:buClr>
              <a:buNone/>
            </a:pPr>
            <a:r>
              <a:rPr lang="bg-BG" altLang="bg-BG" sz="1800" b="1" dirty="0" smtClean="0">
                <a:solidFill>
                  <a:srgbClr val="000000"/>
                </a:solidFill>
              </a:rPr>
              <a:t>Допустими </a:t>
            </a:r>
            <a:r>
              <a:rPr lang="bg-BG" altLang="bg-BG" sz="1800" b="1" dirty="0">
                <a:solidFill>
                  <a:srgbClr val="000000"/>
                </a:solidFill>
              </a:rPr>
              <a:t>са кандидати: 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  <a:buFontTx/>
              <a:buChar char="-"/>
            </a:pPr>
            <a:r>
              <a:rPr lang="bg-BG" sz="1600" dirty="0">
                <a:solidFill>
                  <a:srgbClr val="000000"/>
                </a:solidFill>
              </a:rPr>
              <a:t>регистрирани като </a:t>
            </a:r>
            <a:r>
              <a:rPr lang="bg-BG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земеделски стопани на територията на МИГ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  <a:buFontTx/>
              <a:buChar char="-"/>
            </a:pPr>
            <a:r>
              <a:rPr lang="bg-BG" sz="1600" dirty="0">
                <a:solidFill>
                  <a:srgbClr val="000000"/>
                </a:solidFill>
              </a:rPr>
              <a:t>имат минимален стандартен производствен обем на земеделското стопанство 8000 евро /изчислява се по таблица/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  <a:buFontTx/>
              <a:buChar char="-"/>
            </a:pPr>
            <a:r>
              <a:rPr lang="bg-BG" altLang="bg-BG" sz="16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юридически лица, </a:t>
            </a:r>
            <a:r>
              <a:rPr lang="ru-RU" altLang="bg-BG" sz="1600" dirty="0">
                <a:solidFill>
                  <a:srgbClr val="000000"/>
                </a:solidFill>
              </a:rPr>
              <a:t>получили за </a:t>
            </a:r>
            <a:r>
              <a:rPr lang="ru-RU" altLang="bg-BG" sz="1600" dirty="0" err="1">
                <a:solidFill>
                  <a:srgbClr val="000000"/>
                </a:solidFill>
              </a:rPr>
              <a:t>предходната</a:t>
            </a:r>
            <a:r>
              <a:rPr lang="ru-RU" altLang="bg-BG" sz="1600" dirty="0">
                <a:solidFill>
                  <a:srgbClr val="000000"/>
                </a:solidFill>
              </a:rPr>
              <a:t> или </a:t>
            </a:r>
            <a:r>
              <a:rPr lang="ru-RU" altLang="bg-BG" sz="1600" dirty="0" err="1">
                <a:solidFill>
                  <a:srgbClr val="000000"/>
                </a:solidFill>
              </a:rPr>
              <a:t>текущата</a:t>
            </a:r>
            <a:r>
              <a:rPr lang="ru-RU" altLang="bg-BG" sz="1600" dirty="0">
                <a:solidFill>
                  <a:srgbClr val="000000"/>
                </a:solidFill>
              </a:rPr>
              <a:t> финансова година приход от земеделски </a:t>
            </a:r>
            <a:r>
              <a:rPr lang="ru-RU" altLang="bg-BG" sz="1600" dirty="0" smtClean="0">
                <a:solidFill>
                  <a:srgbClr val="000000"/>
                </a:solidFill>
              </a:rPr>
              <a:t>дейности</a:t>
            </a:r>
          </a:p>
          <a:p>
            <a:pPr marL="0" lvl="0" indent="0" algn="just">
              <a:spcBef>
                <a:spcPts val="0"/>
              </a:spcBef>
              <a:buClr>
                <a:srgbClr val="000000"/>
              </a:buClr>
              <a:buNone/>
            </a:pPr>
            <a:r>
              <a:rPr lang="ru-RU" altLang="bg-BG" sz="2000" b="1" dirty="0" err="1" smtClean="0"/>
              <a:t>Втори</a:t>
            </a:r>
            <a:r>
              <a:rPr lang="ru-RU" altLang="bg-BG" sz="2000" b="1" dirty="0" smtClean="0"/>
              <a:t> прием в края на 2019</a:t>
            </a: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None/>
            </a:pPr>
            <a:r>
              <a:rPr lang="bg-BG" altLang="bg-BG" sz="2000" b="1" dirty="0">
                <a:solidFill>
                  <a:srgbClr val="000000"/>
                </a:solidFill>
              </a:rPr>
              <a:t>Остатъчен ресурс след първи прием по 4.1- </a:t>
            </a:r>
            <a:r>
              <a:rPr lang="bg-BG" altLang="bg-BG" sz="2000" b="1" u="sng" dirty="0">
                <a:solidFill>
                  <a:srgbClr val="000000"/>
                </a:solidFill>
              </a:rPr>
              <a:t>396 000 лв</a:t>
            </a:r>
            <a:r>
              <a:rPr lang="bg-BG" altLang="bg-BG" sz="2000" b="1" dirty="0">
                <a:solidFill>
                  <a:srgbClr val="000000"/>
                </a:solidFill>
              </a:rPr>
              <a:t>. </a:t>
            </a:r>
          </a:p>
          <a:p>
            <a:pPr marL="0" lvl="0" indent="0" algn="just">
              <a:spcBef>
                <a:spcPts val="0"/>
              </a:spcBef>
              <a:buClr>
                <a:srgbClr val="000000"/>
              </a:buClr>
              <a:buNone/>
            </a:pPr>
            <a:r>
              <a:rPr lang="bg-BG" altLang="bg-BG" sz="1600" dirty="0">
                <a:solidFill>
                  <a:srgbClr val="000000"/>
                </a:solidFill>
              </a:rPr>
              <a:t>При липса на подадени/одобрени проекти по втори прием по мярка 4.2,  средствата от нея ще се прехвърлят в Мярка 4.1 </a:t>
            </a:r>
          </a:p>
          <a:p>
            <a:pPr marL="0" lvl="0" indent="0" algn="just">
              <a:spcBef>
                <a:spcPts val="0"/>
              </a:spcBef>
              <a:buClr>
                <a:srgbClr val="000000"/>
              </a:buClr>
              <a:buNone/>
            </a:pPr>
            <a:endParaRPr lang="ru-RU" altLang="bg-BG" sz="2200" b="1" dirty="0"/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036"/>
            <a:ext cx="917870" cy="91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727" y="0"/>
            <a:ext cx="958954" cy="87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883" y="26674"/>
            <a:ext cx="1221533" cy="100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53" y="6207968"/>
            <a:ext cx="2072381" cy="65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2051720" y="836712"/>
            <a:ext cx="5791200" cy="533400"/>
          </a:xfrm>
        </p:spPr>
        <p:txBody>
          <a:bodyPr/>
          <a:lstStyle/>
          <a:p>
            <a:r>
              <a:rPr lang="bg-BG" altLang="bg-BG" dirty="0" smtClean="0"/>
              <a:t>КРИТЕРИИ ПО МЯРКА 4.1</a:t>
            </a:r>
            <a:endParaRPr lang="en-US" altLang="bg-BG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851909"/>
              </p:ext>
            </p:extLst>
          </p:nvPr>
        </p:nvGraphicFramePr>
        <p:xfrm>
          <a:off x="535742" y="1352331"/>
          <a:ext cx="8247039" cy="479449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40"/>
                <a:gridCol w="7382943"/>
                <a:gridCol w="504056"/>
              </a:tblGrid>
              <a:tr h="275447">
                <a:tc>
                  <a:txBody>
                    <a:bodyPr/>
                    <a:lstStyle/>
                    <a:p>
                      <a:pPr marL="50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№</a:t>
                      </a:r>
                      <a:endParaRPr lang="bg-BG" sz="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Критерии</a:t>
                      </a:r>
                      <a:endParaRPr lang="bg-BG" sz="16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07950" indent="857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Макс.</a:t>
                      </a:r>
                      <a:r>
                        <a:rPr lang="bg-BG" sz="8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bg-BG" sz="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29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958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1.</a:t>
                      </a:r>
                      <a:endParaRPr lang="bg-BG" sz="8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5778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осигурява подпомагане на производството на плодове и/или зеленчуци и/или продукция от животновъдството (с изключение на пчеларството):</a:t>
                      </a:r>
                    </a:p>
                    <a:p>
                      <a:pPr marL="69850" marR="57785" indent="9398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325" algn="l"/>
                        </a:tabLs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-	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до 50% от общото </a:t>
                      </a:r>
                      <a:r>
                        <a:rPr lang="bg-BG" sz="1200" i="1" spc="-1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производство 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на стопанството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9850" indent="9398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325" algn="l"/>
                          <a:tab pos="527050" algn="l"/>
                          <a:tab pos="901065" algn="l"/>
                          <a:tab pos="1324610" algn="l"/>
                          <a:tab pos="1655445" algn="l"/>
                          <a:tab pos="2330450" algn="l"/>
                        </a:tabLs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	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над </a:t>
                      </a:r>
                      <a:r>
                        <a:rPr lang="bg-BG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50%</a:t>
                      </a:r>
                      <a:r>
                        <a:rPr lang="bg-BG" sz="1200" i="1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от 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общото производство на стопанството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9850" indent="9398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325" algn="l"/>
                          <a:tab pos="527050" algn="l"/>
                        </a:tabLs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	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над 85 % от общото</a:t>
                      </a:r>
                      <a:r>
                        <a:rPr lang="bg-BG" sz="1200" i="1" spc="205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производство на стопанството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bg-BG" sz="12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bg-BG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9755">
                <a:tc>
                  <a:txBody>
                    <a:bodyPr/>
                    <a:lstStyle/>
                    <a:p>
                      <a:pPr marL="9588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2.</a:t>
                      </a:r>
                      <a:endParaRPr lang="bg-BG" sz="8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е за биологично земеделско производство:</a:t>
                      </a: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bg-BG" sz="12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над 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50%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98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924050" algn="l"/>
                        </a:tabLs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bg-BG" sz="1200" b="1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над </a:t>
                      </a: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85 %	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</a:p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83185" marR="787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3.</a:t>
                      </a:r>
                      <a:endParaRPr lang="bg-BG" sz="8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5778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е с инвестиции, свързани с опазване на околната среда, включително технологии, водещи до намаляване на емисиите, и/или постигане на стандартите на</a:t>
                      </a:r>
                      <a:r>
                        <a:rPr lang="bg-BG" sz="1200" spc="-1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ЕС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4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marL="83185" marR="787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8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4.</a:t>
                      </a:r>
                      <a:endParaRPr lang="bg-BG" sz="8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4780" marR="46355" indent="-781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е с инвестиции за повишаване на енергийната ефективност и/или иновации в стопанството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44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bg-BG" sz="12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5.</a:t>
                      </a:r>
                      <a:endParaRPr lang="bg-BG" sz="8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488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осигурява заетост на допълнителен персонал (ново работно място за целия период на изпълнение на проекта):</a:t>
                      </a:r>
                    </a:p>
                    <a:p>
                      <a:pPr marL="69850" marR="488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  До две работни места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44780" marR="46355" indent="-781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	 Над две работни места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38150" algn="l"/>
                          <a:tab pos="536575" algn="ctr"/>
                        </a:tabLst>
                      </a:pPr>
                      <a:r>
                        <a:rPr lang="bg-BG" sz="1200" dirty="0">
                          <a:effectLst/>
                          <a:latin typeface="Times New Roman"/>
                          <a:ea typeface="Times New Roman"/>
                        </a:rPr>
                        <a:t>        </a:t>
                      </a:r>
                      <a:r>
                        <a:rPr lang="bg-BG" sz="1200" dirty="0" smtClean="0">
                          <a:effectLst/>
                          <a:latin typeface="Times New Roman"/>
                          <a:ea typeface="Times New Roman"/>
                        </a:rPr>
                        <a:t>   </a:t>
                      </a:r>
                      <a:r>
                        <a:rPr lang="bg-BG" sz="12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r>
                        <a:rPr lang="bg-BG" sz="1200" baseline="0" dirty="0" smtClean="0">
                          <a:effectLst/>
                          <a:latin typeface="Times New Roman"/>
                          <a:ea typeface="Times New Roman"/>
                        </a:rPr>
                        <a:t>                     </a:t>
                      </a: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bg-BG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38150" algn="l"/>
                          <a:tab pos="536575" algn="ctr"/>
                        </a:tabLs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bg-BG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6.</a:t>
                      </a:r>
                      <a:endParaRPr lang="bg-BG" sz="8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4780" marR="46355" indent="-781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 е на млад земеделски производител до 40 години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bg-BG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9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7.</a:t>
                      </a:r>
                      <a:endParaRPr lang="bg-BG" sz="80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marR="488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Проектът</a:t>
                      </a:r>
                      <a:r>
                        <a:rPr lang="bg-BG" sz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е</a:t>
                      </a:r>
                      <a:r>
                        <a:rPr lang="bg-BG" sz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bg-BG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с интегриран подход – предполага свързаност </a:t>
                      </a:r>
                      <a:r>
                        <a:rPr lang="bg-BG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с други участници от територията:</a:t>
                      </a:r>
                    </a:p>
                    <a:p>
                      <a:pPr marL="69850" marR="488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 Договори за реализиране на продукцията на територията на МИГ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69850" marR="4889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 Договор с хранително-преработвателно предприятие от територията на МИГ за доставка на суровина за преработка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20</a:t>
                      </a:r>
                      <a:endParaRPr lang="bg-BG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10</a:t>
                      </a:r>
                      <a:endParaRPr lang="bg-BG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20</a:t>
                      </a:r>
                      <a:endParaRPr lang="bg-BG" sz="12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370">
                <a:tc gridSpan="2">
                  <a:txBody>
                    <a:bodyPr/>
                    <a:lstStyle/>
                    <a:p>
                      <a:pPr marR="4635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Максимален </a:t>
                      </a: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брой точки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100 </a:t>
                      </a:r>
                      <a:r>
                        <a:rPr lang="bg-BG" sz="12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т.</a:t>
                      </a:r>
                      <a:endParaRPr lang="bg-BG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539"/>
            <a:ext cx="902181" cy="90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147" y="0"/>
            <a:ext cx="902231" cy="82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688" y="22956"/>
            <a:ext cx="1316891" cy="108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313" y="6221635"/>
            <a:ext cx="1938168" cy="60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4361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1979712" y="764704"/>
            <a:ext cx="5791200" cy="533400"/>
          </a:xfrm>
        </p:spPr>
        <p:txBody>
          <a:bodyPr/>
          <a:lstStyle/>
          <a:p>
            <a:r>
              <a:rPr lang="bg-BG" altLang="bg-BG" dirty="0" smtClean="0"/>
              <a:t>ВТОРИ ПРИЕМ ПО МЯРКА 4.2</a:t>
            </a:r>
            <a:endParaRPr lang="en-US" altLang="bg-BG" dirty="0"/>
          </a:p>
        </p:txBody>
      </p:sp>
      <p:sp>
        <p:nvSpPr>
          <p:cNvPr id="2" name="Правоъгълник 1"/>
          <p:cNvSpPr/>
          <p:nvPr/>
        </p:nvSpPr>
        <p:spPr>
          <a:xfrm>
            <a:off x="875907" y="1491642"/>
            <a:ext cx="734481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0"/>
              </a:spcBef>
              <a:buClr>
                <a:srgbClr val="000000"/>
              </a:buClr>
              <a:buFontTx/>
              <a:buChar char="•"/>
            </a:pPr>
            <a:r>
              <a:rPr lang="bg-BG" altLang="bg-BG" b="1" kern="0" dirty="0">
                <a:solidFill>
                  <a:srgbClr val="000000"/>
                </a:solidFill>
                <a:latin typeface="Century Gothic"/>
              </a:rPr>
              <a:t>Мярка 4.2 - 50% БФП </a:t>
            </a:r>
            <a:endParaRPr lang="bg-BG" altLang="bg-BG" b="1" u="sng" kern="0" dirty="0">
              <a:solidFill>
                <a:srgbClr val="000000"/>
              </a:solidFill>
              <a:latin typeface="Century Gothic"/>
            </a:endParaRP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kumimoji="0" lang="ru-RU" altLang="bg-BG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Инвестиции в </a:t>
            </a:r>
            <a:r>
              <a:rPr kumimoji="0" lang="ru-RU" altLang="bg-BG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преработка</a:t>
            </a:r>
            <a:r>
              <a:rPr kumimoji="0" lang="ru-RU" altLang="bg-BG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маркетинг на селскостопански продукти 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/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закупуване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на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машини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и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оборудване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за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преработка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модернизиране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на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наличните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мощности,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внедряване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на нови технологии, подобряване на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енергийната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ефективност,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строителство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/ремонт на </a:t>
            </a:r>
            <a:r>
              <a:rPr kumimoji="0" lang="ru-RU" altLang="bg-BG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сгради</a:t>
            </a:r>
            <a:r>
              <a:rPr kumimoji="0" lang="ru-RU" altLang="bg-BG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и помещения/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kumimoji="0" lang="ru-RU" altLang="bg-BG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Минимален размер на </a:t>
            </a:r>
            <a:r>
              <a:rPr kumimoji="0" lang="ru-RU" altLang="bg-BG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разходите</a:t>
            </a:r>
            <a:r>
              <a:rPr kumimoji="0" lang="ru-RU" altLang="bg-BG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 за 1 проект – 20 000 </a:t>
            </a:r>
            <a:r>
              <a:rPr kumimoji="0" lang="ru-RU" altLang="bg-BG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лв</a:t>
            </a:r>
            <a:r>
              <a:rPr kumimoji="0" lang="ru-RU" altLang="bg-BG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kumimoji="0" lang="ru-RU" altLang="bg-BG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Максимален размер на </a:t>
            </a:r>
            <a:r>
              <a:rPr kumimoji="0" lang="ru-RU" altLang="bg-BG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разходите</a:t>
            </a:r>
            <a:r>
              <a:rPr kumimoji="0" lang="ru-RU" altLang="bg-BG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 за 1 проект – 120 000 </a:t>
            </a:r>
            <a:r>
              <a:rPr kumimoji="0" lang="ru-RU" altLang="bg-BG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лв</a:t>
            </a:r>
            <a:r>
              <a:rPr kumimoji="0" lang="ru-RU" altLang="bg-BG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kumimoji="0" lang="bg-BG" altLang="bg-BG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Допустими са кандидати: 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lang="ru-RU" altLang="bg-BG" sz="1800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</a:rPr>
              <a:t>- </a:t>
            </a:r>
            <a:r>
              <a:rPr lang="ru-RU" altLang="bg-BG" sz="1600" dirty="0" smtClean="0">
                <a:solidFill>
                  <a:srgbClr val="000000"/>
                </a:solidFill>
                <a:latin typeface="+mn-lt"/>
              </a:rPr>
              <a:t>земеделски </a:t>
            </a:r>
            <a:r>
              <a:rPr lang="ru-RU" altLang="bg-BG" sz="1600" dirty="0" err="1">
                <a:solidFill>
                  <a:srgbClr val="000000"/>
                </a:solidFill>
                <a:latin typeface="+mn-lt"/>
              </a:rPr>
              <a:t>стопани</a:t>
            </a:r>
            <a:r>
              <a:rPr lang="ru-RU" altLang="bg-BG" sz="1600" dirty="0">
                <a:solidFill>
                  <a:srgbClr val="000000"/>
                </a:solidFill>
                <a:latin typeface="+mn-lt"/>
              </a:rPr>
              <a:t>;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lang="ru-RU" altLang="bg-BG" sz="1600" dirty="0" smtClean="0">
                <a:solidFill>
                  <a:srgbClr val="000000"/>
                </a:solidFill>
                <a:latin typeface="+mn-lt"/>
              </a:rPr>
              <a:t>- </a:t>
            </a:r>
            <a:r>
              <a:rPr lang="ru-RU" altLang="bg-BG" sz="1600" dirty="0" err="1" smtClean="0">
                <a:solidFill>
                  <a:srgbClr val="000000"/>
                </a:solidFill>
                <a:latin typeface="+mn-lt"/>
              </a:rPr>
              <a:t>признати</a:t>
            </a:r>
            <a:r>
              <a:rPr lang="ru-RU" altLang="bg-BG" sz="16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altLang="bg-BG" sz="1600" dirty="0" err="1">
                <a:solidFill>
                  <a:srgbClr val="000000"/>
                </a:solidFill>
                <a:latin typeface="+mn-lt"/>
              </a:rPr>
              <a:t>групи</a:t>
            </a:r>
            <a:r>
              <a:rPr lang="ru-RU" altLang="bg-BG" sz="1600" dirty="0">
                <a:solidFill>
                  <a:srgbClr val="000000"/>
                </a:solidFill>
                <a:latin typeface="+mn-lt"/>
              </a:rPr>
              <a:t> или организации на </a:t>
            </a:r>
            <a:r>
              <a:rPr lang="ru-RU" altLang="bg-BG" sz="1600" dirty="0" smtClean="0">
                <a:solidFill>
                  <a:srgbClr val="000000"/>
                </a:solidFill>
                <a:latin typeface="+mn-lt"/>
              </a:rPr>
              <a:t>производители; </a:t>
            </a:r>
            <a:endParaRPr lang="ru-RU" altLang="bg-BG" sz="1600" dirty="0">
              <a:solidFill>
                <a:srgbClr val="000000"/>
              </a:solidFill>
              <a:latin typeface="+mn-lt"/>
            </a:endParaRPr>
          </a:p>
          <a:p>
            <a:pPr marL="285750" lvl="0" indent="-285750" algn="just">
              <a:spcBef>
                <a:spcPts val="0"/>
              </a:spcBef>
              <a:buClr>
                <a:srgbClr val="000000"/>
              </a:buClr>
              <a:buFontTx/>
              <a:buChar char="-"/>
            </a:pPr>
            <a:r>
              <a:rPr lang="ru-RU" altLang="bg-BG" sz="1600" dirty="0" err="1" smtClean="0">
                <a:solidFill>
                  <a:srgbClr val="000000"/>
                </a:solidFill>
                <a:latin typeface="+mn-lt"/>
              </a:rPr>
              <a:t>еднолични</a:t>
            </a:r>
            <a:r>
              <a:rPr lang="ru-RU" altLang="bg-BG" sz="16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ru-RU" altLang="bg-BG" sz="1600" dirty="0" err="1">
                <a:solidFill>
                  <a:srgbClr val="000000"/>
                </a:solidFill>
                <a:latin typeface="+mn-lt"/>
              </a:rPr>
              <a:t>търговци</a:t>
            </a:r>
            <a:r>
              <a:rPr lang="ru-RU" altLang="bg-BG" sz="1600" dirty="0">
                <a:solidFill>
                  <a:srgbClr val="000000"/>
                </a:solidFill>
                <a:latin typeface="+mn-lt"/>
              </a:rPr>
              <a:t> и юридически </a:t>
            </a:r>
            <a:r>
              <a:rPr lang="ru-RU" altLang="bg-BG" sz="1600" dirty="0" smtClean="0">
                <a:solidFill>
                  <a:srgbClr val="000000"/>
                </a:solidFill>
                <a:latin typeface="+mn-lt"/>
              </a:rPr>
              <a:t>лица</a:t>
            </a:r>
          </a:p>
          <a:p>
            <a:pPr lvl="0" algn="just">
              <a:spcBef>
                <a:spcPts val="0"/>
              </a:spcBef>
              <a:buClr>
                <a:srgbClr val="000000"/>
              </a:buClr>
            </a:pPr>
            <a:r>
              <a:rPr lang="ru-RU" altLang="bg-BG" sz="1800" b="1" kern="0" dirty="0" err="1">
                <a:solidFill>
                  <a:srgbClr val="000000"/>
                </a:solidFill>
                <a:latin typeface="Century Gothic"/>
              </a:rPr>
              <a:t>Втори</a:t>
            </a:r>
            <a:r>
              <a:rPr lang="ru-RU" altLang="bg-BG" sz="1800" b="1" kern="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ru-RU" altLang="bg-BG" sz="1800" b="1" kern="0" dirty="0" smtClean="0">
                <a:solidFill>
                  <a:srgbClr val="000000"/>
                </a:solidFill>
                <a:latin typeface="Century Gothic"/>
              </a:rPr>
              <a:t>прием: Юли/Август 2019</a:t>
            </a:r>
            <a:endParaRPr kumimoji="0" lang="ru-RU" altLang="bg-BG" sz="1800" b="0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757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676" y="0"/>
            <a:ext cx="836694" cy="7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678" y="-12081"/>
            <a:ext cx="1317045" cy="108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678" y="6178718"/>
            <a:ext cx="2053836" cy="6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8930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1835696" y="836712"/>
            <a:ext cx="6552728" cy="533400"/>
          </a:xfrm>
        </p:spPr>
        <p:txBody>
          <a:bodyPr/>
          <a:lstStyle/>
          <a:p>
            <a:r>
              <a:rPr lang="bg-BG" altLang="bg-BG" sz="2200" dirty="0" smtClean="0"/>
              <a:t>Мярка 4.2 избрани производствени сектори  </a:t>
            </a:r>
            <a:endParaRPr lang="en-US" altLang="bg-BG" sz="2200" dirty="0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899592" y="1556792"/>
            <a:ext cx="7416824" cy="4536504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- </a:t>
            </a:r>
            <a:r>
              <a:rPr lang="bg-BG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мляко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млечни продукти</a:t>
            </a:r>
            <a:r>
              <a:rPr lang="bg-BG" sz="1800" dirty="0">
                <a:solidFill>
                  <a:schemeClr val="bg1"/>
                </a:solidFill>
              </a:rPr>
              <a:t>, включително яйца от птици, с изключение на </a:t>
            </a:r>
            <a:r>
              <a:rPr lang="bg-BG" sz="1800" dirty="0" smtClean="0">
                <a:solidFill>
                  <a:schemeClr val="bg1"/>
                </a:solidFill>
              </a:rPr>
              <a:t>преработка на </a:t>
            </a:r>
            <a:r>
              <a:rPr lang="bg-BG" sz="1800" dirty="0">
                <a:solidFill>
                  <a:schemeClr val="bg1"/>
                </a:solidFill>
              </a:rPr>
              <a:t>продукти, </a:t>
            </a:r>
            <a:r>
              <a:rPr lang="bg-BG" sz="1800" dirty="0" smtClean="0">
                <a:solidFill>
                  <a:schemeClr val="bg1"/>
                </a:solidFill>
              </a:rPr>
              <a:t>заместващи </a:t>
            </a:r>
            <a:r>
              <a:rPr lang="bg-BG" sz="1800" dirty="0">
                <a:solidFill>
                  <a:schemeClr val="bg1"/>
                </a:solidFill>
              </a:rPr>
              <a:t>мляко и млечни </a:t>
            </a:r>
            <a:r>
              <a:rPr lang="bg-BG" sz="1800" dirty="0" smtClean="0">
                <a:solidFill>
                  <a:schemeClr val="bg1"/>
                </a:solidFill>
              </a:rPr>
              <a:t>продукти;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- </a:t>
            </a:r>
            <a:r>
              <a:rPr lang="bg-BG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месо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месни продукти</a:t>
            </a:r>
            <a:r>
              <a:rPr lang="bg-BG" sz="1800" dirty="0">
                <a:solidFill>
                  <a:schemeClr val="bg1"/>
                </a:solidFill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- </a:t>
            </a:r>
            <a:r>
              <a:rPr lang="bg-BG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плодове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зеленчуци</a:t>
            </a:r>
            <a:r>
              <a:rPr lang="bg-BG" sz="1800" dirty="0">
                <a:solidFill>
                  <a:schemeClr val="bg1"/>
                </a:solidFill>
              </a:rPr>
              <a:t>, включително гъби;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bg-BG" sz="1800" dirty="0"/>
              <a:t>-</a:t>
            </a:r>
            <a:r>
              <a:rPr lang="bg-BG" sz="1800" dirty="0" smtClean="0">
                <a:solidFill>
                  <a:schemeClr val="bg1"/>
                </a:solidFill>
              </a:rPr>
              <a:t>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пчелен мед </a:t>
            </a:r>
            <a:r>
              <a:rPr lang="bg-BG" sz="1800" dirty="0">
                <a:solidFill>
                  <a:schemeClr val="bg1"/>
                </a:solidFill>
              </a:rPr>
              <a:t>и пчелни продукти с изключение </a:t>
            </a:r>
            <a:r>
              <a:rPr lang="bg-BG" sz="1800" dirty="0" smtClean="0">
                <a:solidFill>
                  <a:schemeClr val="bg1"/>
                </a:solidFill>
              </a:rPr>
              <a:t>на преработка на </a:t>
            </a:r>
            <a:r>
              <a:rPr lang="bg-BG" sz="1800" dirty="0">
                <a:solidFill>
                  <a:schemeClr val="bg1"/>
                </a:solidFill>
              </a:rPr>
              <a:t>продукти, </a:t>
            </a:r>
            <a:r>
              <a:rPr lang="bg-BG" sz="1800" dirty="0" smtClean="0">
                <a:solidFill>
                  <a:schemeClr val="bg1"/>
                </a:solidFill>
              </a:rPr>
              <a:t>заместващи </a:t>
            </a:r>
            <a:r>
              <a:rPr lang="bg-BG" sz="1800" dirty="0">
                <a:solidFill>
                  <a:schemeClr val="bg1"/>
                </a:solidFill>
              </a:rPr>
              <a:t>пчелен мед и пчелни продукти;</a:t>
            </a:r>
          </a:p>
          <a:p>
            <a:pPr marL="0" indent="0">
              <a:spcBef>
                <a:spcPts val="0"/>
              </a:spcBef>
              <a:buNone/>
            </a:pPr>
            <a:r>
              <a:rPr lang="bg-BG" sz="1800" dirty="0" smtClean="0"/>
              <a:t>- </a:t>
            </a:r>
            <a:r>
              <a:rPr lang="bg-BG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зърнени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мелничарски и нишестени продукти </a:t>
            </a:r>
            <a:r>
              <a:rPr lang="bg-BG" sz="1800" dirty="0">
                <a:solidFill>
                  <a:schemeClr val="bg1"/>
                </a:solidFill>
              </a:rPr>
              <a:t>с изключение на </a:t>
            </a:r>
            <a:r>
              <a:rPr lang="bg-BG" sz="1800" dirty="0" smtClean="0">
                <a:solidFill>
                  <a:schemeClr val="bg1"/>
                </a:solidFill>
              </a:rPr>
              <a:t>производство на </a:t>
            </a:r>
            <a:r>
              <a:rPr lang="bg-BG" sz="1800" dirty="0">
                <a:solidFill>
                  <a:schemeClr val="bg1"/>
                </a:solidFill>
              </a:rPr>
              <a:t>хляб и тестени изделия;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bg-BG" sz="1800" dirty="0" smtClean="0"/>
              <a:t>- </a:t>
            </a:r>
            <a:r>
              <a:rPr lang="bg-BG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растителни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животински масла и мазнини </a:t>
            </a:r>
            <a:r>
              <a:rPr lang="bg-BG" sz="1800" dirty="0">
                <a:solidFill>
                  <a:schemeClr val="bg1"/>
                </a:solidFill>
              </a:rPr>
              <a:t>с изключение </a:t>
            </a:r>
            <a:r>
              <a:rPr lang="bg-BG" sz="1800" dirty="0" smtClean="0">
                <a:solidFill>
                  <a:schemeClr val="bg1"/>
                </a:solidFill>
              </a:rPr>
              <a:t>на производство</a:t>
            </a:r>
            <a:r>
              <a:rPr lang="bg-BG" sz="1800" dirty="0">
                <a:solidFill>
                  <a:schemeClr val="bg1"/>
                </a:solidFill>
              </a:rPr>
              <a:t>, преработка </a:t>
            </a:r>
            <a:r>
              <a:rPr lang="bg-BG" sz="1800" dirty="0" smtClean="0">
                <a:solidFill>
                  <a:schemeClr val="bg1"/>
                </a:solidFill>
              </a:rPr>
              <a:t>на </a:t>
            </a:r>
            <a:r>
              <a:rPr lang="bg-BG" sz="1800" dirty="0">
                <a:solidFill>
                  <a:schemeClr val="bg1"/>
                </a:solidFill>
              </a:rPr>
              <a:t>маслиново масло;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bg-BG" sz="1800" dirty="0" smtClean="0"/>
              <a:t>- </a:t>
            </a:r>
            <a:r>
              <a:rPr lang="bg-BG" sz="1800" dirty="0" smtClean="0">
                <a:solidFill>
                  <a:schemeClr val="bg1"/>
                </a:solidFill>
              </a:rPr>
              <a:t>технически </a:t>
            </a:r>
            <a:r>
              <a:rPr lang="bg-BG" sz="1800" dirty="0">
                <a:solidFill>
                  <a:schemeClr val="bg1"/>
                </a:solidFill>
              </a:rPr>
              <a:t>и медицински култури, включително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маслодайна роза</a:t>
            </a:r>
            <a:r>
              <a:rPr lang="bg-BG" sz="1800" dirty="0">
                <a:solidFill>
                  <a:schemeClr val="bg1"/>
                </a:solidFill>
              </a:rPr>
              <a:t>,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билки и памук</a:t>
            </a:r>
            <a:r>
              <a:rPr lang="bg-BG" sz="1800" dirty="0">
                <a:solidFill>
                  <a:schemeClr val="bg1"/>
                </a:solidFill>
              </a:rPr>
              <a:t>, с изключение на </a:t>
            </a:r>
            <a:r>
              <a:rPr lang="bg-BG" sz="1800" dirty="0" smtClean="0">
                <a:solidFill>
                  <a:schemeClr val="bg1"/>
                </a:solidFill>
              </a:rPr>
              <a:t>тютюн </a:t>
            </a:r>
            <a:r>
              <a:rPr lang="bg-BG" sz="1800" dirty="0">
                <a:solidFill>
                  <a:schemeClr val="bg1"/>
                </a:solidFill>
              </a:rPr>
              <a:t>и тютюневи изделия, захар и сладкарски изделия;</a:t>
            </a:r>
          </a:p>
          <a:p>
            <a:pPr marL="0" indent="0">
              <a:spcBef>
                <a:spcPts val="0"/>
              </a:spcBef>
              <a:buNone/>
            </a:pPr>
            <a:r>
              <a:rPr lang="bg-BG" sz="1800" dirty="0" smtClean="0"/>
              <a:t>- </a:t>
            </a:r>
            <a:r>
              <a:rPr lang="bg-BG" sz="1800" dirty="0" smtClean="0">
                <a:solidFill>
                  <a:schemeClr val="bg1"/>
                </a:solidFill>
              </a:rPr>
              <a:t>готови </a:t>
            </a:r>
            <a:r>
              <a:rPr lang="bg-BG" sz="1800" dirty="0">
                <a:solidFill>
                  <a:schemeClr val="bg1"/>
                </a:solidFill>
              </a:rPr>
              <a:t>храни за селскостопански животни (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фуражи</a:t>
            </a:r>
            <a:r>
              <a:rPr lang="bg-BG" sz="1800" dirty="0">
                <a:solidFill>
                  <a:schemeClr val="bg1"/>
                </a:solidFill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</a:rPr>
              <a:t>- гроздова </a:t>
            </a:r>
            <a:r>
              <a:rPr lang="bg-BG" sz="1800" dirty="0">
                <a:solidFill>
                  <a:schemeClr val="bg1"/>
                </a:solidFill>
              </a:rPr>
              <a:t>мъст, </a:t>
            </a:r>
            <a:r>
              <a:rPr lang="bg-BG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вино и </a:t>
            </a:r>
            <a:r>
              <a:rPr lang="bg-BG" sz="1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оцет</a:t>
            </a:r>
            <a:r>
              <a:rPr lang="bg-BG" sz="1800" dirty="0" smtClean="0"/>
              <a:t>;</a:t>
            </a:r>
            <a:endParaRPr lang="bg-BG" sz="1800" dirty="0">
              <a:solidFill>
                <a:schemeClr val="bg1"/>
              </a:solidFill>
            </a:endParaRPr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4" y="0"/>
            <a:ext cx="93610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531" y="40746"/>
            <a:ext cx="935064" cy="85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379" y="0"/>
            <a:ext cx="1260037" cy="103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379" y="6248169"/>
            <a:ext cx="1944216" cy="60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70070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>
          <a:xfrm>
            <a:off x="1835696" y="836712"/>
            <a:ext cx="6480720" cy="533400"/>
          </a:xfrm>
        </p:spPr>
        <p:txBody>
          <a:bodyPr/>
          <a:lstStyle/>
          <a:p>
            <a:r>
              <a:rPr lang="bg-BG" altLang="bg-BG" sz="2200" dirty="0" smtClean="0"/>
              <a:t>ПУБЛИЧНИ МЕРКИ ОТ СТРАТЕГИЯТА 100% БФП</a:t>
            </a:r>
            <a:endParaRPr lang="en-US" altLang="bg-BG" sz="2200" dirty="0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899592" y="1556792"/>
            <a:ext cx="7416824" cy="453650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bg-BG" altLang="bg-BG" sz="2100" b="1" dirty="0" smtClean="0"/>
              <a:t>Мярка 7.2 – Кандидати Община, Читалища и НПО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bg-BG" sz="1500" dirty="0" smtClean="0">
                <a:solidFill>
                  <a:schemeClr val="bg1"/>
                </a:solidFill>
              </a:rPr>
              <a:t>- </a:t>
            </a:r>
            <a:r>
              <a:rPr lang="bg-BG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Строителство и </a:t>
            </a:r>
            <a:r>
              <a:rPr lang="bg-BG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реконструкция </a:t>
            </a:r>
            <a:r>
              <a:rPr lang="bg-BG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общински </a:t>
            </a:r>
            <a:r>
              <a:rPr lang="bg-BG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пътища, улици, </a:t>
            </a:r>
            <a:r>
              <a:rPr lang="bg-BG" sz="15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тротоари</a:t>
            </a:r>
            <a:r>
              <a:rPr lang="bg-BG" sz="1500" dirty="0" smtClean="0">
                <a:solidFill>
                  <a:schemeClr val="bg1"/>
                </a:solidFill>
              </a:rPr>
              <a:t>;</a:t>
            </a:r>
            <a:endParaRPr lang="bg-BG" sz="1500" dirty="0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bg-BG" sz="1500" dirty="0" smtClean="0">
                <a:solidFill>
                  <a:schemeClr val="bg1"/>
                </a:solidFill>
              </a:rPr>
              <a:t>- </a:t>
            </a:r>
            <a:r>
              <a:rPr lang="bg-BG" sz="1500" dirty="0" smtClean="0">
                <a:solidFill>
                  <a:schemeClr val="tx1">
                    <a:lumMod val="25000"/>
                  </a:schemeClr>
                </a:solidFill>
              </a:rPr>
              <a:t>Изграждане </a:t>
            </a:r>
            <a:r>
              <a:rPr lang="bg-BG" sz="1500" dirty="0">
                <a:solidFill>
                  <a:schemeClr val="tx1">
                    <a:lumMod val="25000"/>
                  </a:schemeClr>
                </a:solidFill>
              </a:rPr>
              <a:t>и/или обновяване на</a:t>
            </a:r>
            <a:r>
              <a:rPr lang="bg-BG" sz="1500" dirty="0">
                <a:solidFill>
                  <a:schemeClr val="bg1"/>
                </a:solidFill>
              </a:rPr>
              <a:t> </a:t>
            </a:r>
            <a:r>
              <a:rPr lang="bg-BG" sz="1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паркове</a:t>
            </a:r>
            <a:r>
              <a:rPr lang="bg-BG" sz="1500" dirty="0" smtClean="0">
                <a:solidFill>
                  <a:schemeClr val="bg1"/>
                </a:solidFill>
              </a:rPr>
              <a:t>;</a:t>
            </a:r>
            <a:endParaRPr lang="bg-BG" sz="1500" dirty="0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bg-BG" sz="1500" dirty="0" smtClean="0">
                <a:solidFill>
                  <a:schemeClr val="tx1">
                    <a:lumMod val="25000"/>
                  </a:schemeClr>
                </a:solidFill>
              </a:rPr>
              <a:t>- Изграждане </a:t>
            </a:r>
            <a:r>
              <a:rPr lang="bg-BG" sz="1500" dirty="0">
                <a:solidFill>
                  <a:schemeClr val="tx1">
                    <a:lumMod val="25000"/>
                  </a:schemeClr>
                </a:solidFill>
              </a:rPr>
              <a:t>на системи за </a:t>
            </a:r>
            <a:r>
              <a:rPr lang="bg-BG" sz="15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видеонаблюдение</a:t>
            </a:r>
            <a:r>
              <a:rPr lang="bg-BG" sz="1500" dirty="0" smtClean="0">
                <a:solidFill>
                  <a:schemeClr val="bg1"/>
                </a:solidFill>
              </a:rPr>
              <a:t>;</a:t>
            </a:r>
            <a:endParaRPr lang="bg-BG" sz="150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bg-BG" sz="1500" dirty="0" smtClean="0"/>
              <a:t>- </a:t>
            </a:r>
            <a:r>
              <a:rPr lang="bg-BG" sz="1500" dirty="0" smtClean="0">
                <a:solidFill>
                  <a:schemeClr val="tx1">
                    <a:lumMod val="25000"/>
                  </a:schemeClr>
                </a:solidFill>
              </a:rPr>
              <a:t>Изграждане</a:t>
            </a:r>
            <a:r>
              <a:rPr lang="bg-BG" sz="1500" dirty="0">
                <a:solidFill>
                  <a:schemeClr val="tx1">
                    <a:lumMod val="25000"/>
                  </a:schemeClr>
                </a:solidFill>
              </a:rPr>
              <a:t>, реконструкция, ремонт, оборудване и/или обзавеждане на </a:t>
            </a:r>
            <a:r>
              <a:rPr lang="bg-BG" sz="1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социална </a:t>
            </a:r>
            <a:r>
              <a:rPr lang="bg-BG" sz="1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 </a:t>
            </a:r>
            <a:r>
              <a:rPr lang="bg-BG" sz="1500" dirty="0" smtClean="0"/>
              <a:t>/</a:t>
            </a:r>
            <a:r>
              <a:rPr lang="bg-BG" sz="1500" b="1" i="1" dirty="0" smtClean="0"/>
              <a:t>допустими кандидати са и НПО</a:t>
            </a:r>
            <a:r>
              <a:rPr lang="bg-BG" sz="1500" dirty="0" smtClean="0"/>
              <a:t>/</a:t>
            </a:r>
            <a:r>
              <a:rPr lang="bg-BG" sz="1500" dirty="0" smtClean="0">
                <a:solidFill>
                  <a:schemeClr val="bg1"/>
                </a:solidFill>
              </a:rPr>
              <a:t>;</a:t>
            </a:r>
            <a:endParaRPr lang="bg-BG" sz="150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bg-BG" sz="1500" dirty="0" smtClean="0"/>
              <a:t>- </a:t>
            </a:r>
            <a:r>
              <a:rPr lang="bg-BG" sz="1500" dirty="0" smtClean="0">
                <a:solidFill>
                  <a:schemeClr val="tx1">
                    <a:lumMod val="25000"/>
                  </a:schemeClr>
                </a:solidFill>
              </a:rPr>
              <a:t>Реконструкция </a:t>
            </a:r>
            <a:r>
              <a:rPr lang="bg-BG" sz="1500" dirty="0">
                <a:solidFill>
                  <a:schemeClr val="tx1">
                    <a:lumMod val="25000"/>
                  </a:schemeClr>
                </a:solidFill>
              </a:rPr>
              <a:t>и/или ремонт </a:t>
            </a:r>
            <a:r>
              <a:rPr lang="bg-BG" sz="1500" dirty="0" smtClean="0">
                <a:solidFill>
                  <a:schemeClr val="tx1">
                    <a:lumMod val="25000"/>
                  </a:schemeClr>
                </a:solidFill>
              </a:rPr>
              <a:t>и енергийна ефективност на </a:t>
            </a:r>
            <a:r>
              <a:rPr lang="bg-BG" sz="1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общински </a:t>
            </a:r>
            <a:r>
              <a:rPr lang="bg-BG" sz="1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сгради</a:t>
            </a:r>
            <a:r>
              <a:rPr lang="bg-BG" sz="1500" dirty="0" smtClean="0">
                <a:solidFill>
                  <a:schemeClr val="bg1"/>
                </a:solidFill>
              </a:rPr>
              <a:t>;</a:t>
            </a:r>
            <a:endParaRPr lang="bg-BG" sz="150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bg-BG" sz="1500" dirty="0" smtClean="0"/>
              <a:t>- </a:t>
            </a:r>
            <a:r>
              <a:rPr lang="bg-BG" sz="1500" dirty="0" smtClean="0">
                <a:solidFill>
                  <a:schemeClr val="tx1">
                    <a:lumMod val="25000"/>
                  </a:schemeClr>
                </a:solidFill>
              </a:rPr>
              <a:t>Изграждане</a:t>
            </a:r>
            <a:r>
              <a:rPr lang="bg-BG" sz="1500" dirty="0">
                <a:solidFill>
                  <a:schemeClr val="tx1">
                    <a:lumMod val="25000"/>
                  </a:schemeClr>
                </a:solidFill>
              </a:rPr>
              <a:t>, реконструкция, ремонт, оборудване и/или обзавеждане </a:t>
            </a:r>
            <a:r>
              <a:rPr lang="bg-BG" sz="1500" dirty="0" smtClean="0">
                <a:solidFill>
                  <a:schemeClr val="tx1">
                    <a:lumMod val="25000"/>
                  </a:schemeClr>
                </a:solidFill>
              </a:rPr>
              <a:t>на </a:t>
            </a:r>
            <a:r>
              <a:rPr lang="bg-BG" sz="1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спортна инфраструктура  </a:t>
            </a:r>
            <a:r>
              <a:rPr lang="bg-BG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bg-BG" sz="1500" b="1" i="1" dirty="0" smtClean="0">
                <a:solidFill>
                  <a:srgbClr val="000000"/>
                </a:solidFill>
              </a:rPr>
              <a:t>допустими </a:t>
            </a:r>
            <a:r>
              <a:rPr lang="bg-BG" sz="1500" b="1" i="1" dirty="0">
                <a:solidFill>
                  <a:srgbClr val="000000"/>
                </a:solidFill>
              </a:rPr>
              <a:t>кандидати са и НПО</a:t>
            </a:r>
            <a:r>
              <a:rPr lang="bg-BG" sz="1500" dirty="0" smtClean="0">
                <a:solidFill>
                  <a:srgbClr val="000000"/>
                </a:solidFill>
              </a:rPr>
              <a:t>/</a:t>
            </a:r>
            <a:r>
              <a:rPr lang="bg-BG" sz="1500" dirty="0" smtClean="0">
                <a:solidFill>
                  <a:schemeClr val="bg1"/>
                </a:solidFill>
              </a:rPr>
              <a:t>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bg-BG" sz="1500" dirty="0" smtClean="0">
                <a:solidFill>
                  <a:schemeClr val="bg1"/>
                </a:solidFill>
              </a:rPr>
              <a:t>- </a:t>
            </a:r>
            <a:r>
              <a:rPr lang="bg-BG" sz="1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Изграждане</a:t>
            </a:r>
            <a:r>
              <a:rPr lang="bg-BG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реконструкция, ремонт, реставрация, закупуване на оборудване и/или обзавеждане на </a:t>
            </a:r>
            <a:r>
              <a:rPr lang="bg-BG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обекти, свързани с културния живот</a:t>
            </a:r>
            <a:r>
              <a:rPr lang="bg-BG" sz="1500" b="1" dirty="0">
                <a:solidFill>
                  <a:schemeClr val="bg1"/>
                </a:solidFill>
              </a:rPr>
              <a:t>, </a:t>
            </a:r>
            <a:r>
              <a:rPr lang="bg-BG" sz="1500" b="1" dirty="0" smtClean="0">
                <a:solidFill>
                  <a:schemeClr val="bg1"/>
                </a:solidFill>
              </a:rPr>
              <a:t>вкл</a:t>
            </a:r>
            <a:r>
              <a:rPr lang="bg-BG" sz="1500" b="1" dirty="0">
                <a:solidFill>
                  <a:schemeClr val="bg1"/>
                </a:solidFill>
              </a:rPr>
              <a:t>. и дейности по вертикалната планировка и подобряване на прилежащите </a:t>
            </a:r>
            <a:r>
              <a:rPr lang="bg-BG" sz="1500" b="1" dirty="0" smtClean="0">
                <a:solidFill>
                  <a:schemeClr val="bg1"/>
                </a:solidFill>
              </a:rPr>
              <a:t>пространства /</a:t>
            </a:r>
            <a:r>
              <a:rPr lang="bg-BG" sz="1500" b="1" dirty="0" smtClean="0">
                <a:solidFill>
                  <a:srgbClr val="C00000"/>
                </a:solidFill>
              </a:rPr>
              <a:t>допустими кандидати ЧИТАЛИЩА</a:t>
            </a:r>
            <a:r>
              <a:rPr lang="bg-BG" sz="1500" b="1" dirty="0" smtClean="0">
                <a:solidFill>
                  <a:schemeClr val="bg1"/>
                </a:solidFill>
              </a:rPr>
              <a:t>/</a:t>
            </a:r>
            <a:r>
              <a:rPr lang="bg-BG" sz="1500" dirty="0" smtClean="0">
                <a:solidFill>
                  <a:schemeClr val="bg1"/>
                </a:solidFill>
              </a:rPr>
              <a:t>;</a:t>
            </a:r>
            <a:endParaRPr lang="bg-BG" sz="1500" dirty="0">
              <a:solidFill>
                <a:schemeClr val="bg1"/>
              </a:solidFill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bg-BG" sz="1500" dirty="0" smtClean="0">
                <a:solidFill>
                  <a:schemeClr val="bg1"/>
                </a:solidFill>
              </a:rPr>
              <a:t>- </a:t>
            </a:r>
            <a:r>
              <a:rPr lang="bg-BG" sz="1500" dirty="0" smtClean="0">
                <a:solidFill>
                  <a:schemeClr val="tx1">
                    <a:lumMod val="50000"/>
                  </a:schemeClr>
                </a:solidFill>
              </a:rPr>
              <a:t>Реконструкция</a:t>
            </a:r>
            <a:r>
              <a:rPr lang="bg-BG" sz="1500" dirty="0">
                <a:solidFill>
                  <a:schemeClr val="tx1">
                    <a:lumMod val="50000"/>
                  </a:schemeClr>
                </a:solidFill>
              </a:rPr>
              <a:t>, ремонт, оборудване и/или обзавеждане на общинска </a:t>
            </a:r>
            <a:r>
              <a:rPr lang="bg-BG" sz="15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образователна </a:t>
            </a:r>
            <a:r>
              <a:rPr lang="bg-BG" sz="15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инфраструктура </a:t>
            </a:r>
            <a:r>
              <a:rPr lang="bg-BG" sz="1500" dirty="0"/>
              <a:t>;</a:t>
            </a:r>
            <a:endParaRPr lang="ru-RU" altLang="bg-BG" sz="1500" dirty="0"/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642" y="0"/>
            <a:ext cx="972108" cy="97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926" y="0"/>
            <a:ext cx="915480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582" y="-77588"/>
            <a:ext cx="1252565" cy="102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155980"/>
            <a:ext cx="2080418" cy="65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716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819150"/>
            <a:ext cx="6480720" cy="533400"/>
          </a:xfrm>
        </p:spPr>
        <p:txBody>
          <a:bodyPr/>
          <a:lstStyle/>
          <a:p>
            <a:r>
              <a:rPr lang="bg-BG" altLang="bg-BG" sz="2200" dirty="0" smtClean="0"/>
              <a:t>Остатъчен ресурс по Мярка 7.2: 70 000 лв. </a:t>
            </a:r>
            <a:endParaRPr lang="en-US" altLang="bg-BG" sz="22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752600"/>
            <a:ext cx="7344816" cy="434069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bg-BG" altLang="bg-BG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приоритет да кандидатстват </a:t>
            </a:r>
            <a:r>
              <a:rPr lang="bg-BG" altLang="bg-BG" sz="2300" dirty="0" smtClean="0"/>
              <a:t>– ЧИТАЛИЩА</a:t>
            </a:r>
          </a:p>
          <a:p>
            <a:pPr>
              <a:spcBef>
                <a:spcPts val="600"/>
              </a:spcBef>
            </a:pPr>
            <a:r>
              <a:rPr lang="bg-BG" alt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Допустимо е закупуването на: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bg-BG" altLang="bg-BG" sz="2300" dirty="0" smtClean="0"/>
              <a:t>НОСИИ, СЦЕНИЧНИ КОСТЮМИ, ОБОРУДВАНЕ, ОЗВУЧАВАНЕ, РЕМОНТ НА ПОМЕЩЕНИЯ, ПРИЛЕЖАЩИ ПРОСТРАНСТВА</a:t>
            </a:r>
          </a:p>
          <a:p>
            <a:pPr>
              <a:spcBef>
                <a:spcPts val="600"/>
              </a:spcBef>
            </a:pPr>
            <a:r>
              <a:rPr lang="bg-BG" alt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Мин. стойност на 1 проект </a:t>
            </a:r>
            <a:r>
              <a:rPr lang="bg-BG" altLang="bg-BG" dirty="0" smtClean="0"/>
              <a:t>–10 000 лв.</a:t>
            </a:r>
          </a:p>
          <a:p>
            <a:pPr>
              <a:spcBef>
                <a:spcPts val="600"/>
              </a:spcBef>
            </a:pPr>
            <a:r>
              <a:rPr lang="bg-BG" altLang="bg-BG" dirty="0" smtClean="0"/>
              <a:t>Втори прием – </a:t>
            </a:r>
            <a:r>
              <a:rPr lang="bg-BG" altLang="bg-B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Август/Септември 2019</a:t>
            </a:r>
          </a:p>
          <a:p>
            <a:pPr>
              <a:spcBef>
                <a:spcPts val="600"/>
              </a:spcBef>
            </a:pPr>
            <a:r>
              <a:rPr lang="bg-BG" alt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разходи за СМР дейности </a:t>
            </a:r>
            <a:r>
              <a:rPr lang="bg-BG" altLang="bg-BG" dirty="0" smtClean="0"/>
              <a:t>– КС, КСС, заснемане или одобрен работен проект </a:t>
            </a:r>
          </a:p>
          <a:p>
            <a:pPr>
              <a:spcBef>
                <a:spcPts val="600"/>
              </a:spcBef>
            </a:pPr>
            <a:r>
              <a:rPr lang="bg-BG" altLang="bg-BG" sz="2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оборудване </a:t>
            </a:r>
            <a:r>
              <a:rPr lang="bg-BG" altLang="bg-BG" sz="2300" dirty="0" smtClean="0"/>
              <a:t>- 3 оферти и спецификация</a:t>
            </a:r>
            <a:endParaRPr lang="en-US" altLang="bg-BG" sz="2300" dirty="0"/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0"/>
            <a:ext cx="916879" cy="91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772" y="1341"/>
            <a:ext cx="931840" cy="85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858" y="-42108"/>
            <a:ext cx="1220541" cy="1001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858" y="6172602"/>
            <a:ext cx="2045142" cy="64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819150"/>
            <a:ext cx="6480720" cy="533400"/>
          </a:xfrm>
        </p:spPr>
        <p:txBody>
          <a:bodyPr/>
          <a:lstStyle/>
          <a:p>
            <a:r>
              <a:rPr lang="bg-BG" altLang="bg-BG" sz="2100" dirty="0" smtClean="0"/>
              <a:t>МЯРКА 7.6 КУЛТУРНО НАСЛЕДСТВО – 50 000 лв. </a:t>
            </a:r>
            <a:endParaRPr lang="en-US" altLang="bg-BG" sz="21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628800"/>
            <a:ext cx="7416824" cy="4536504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bg-BG" altLang="bg-BG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Кой може да кандидатства </a:t>
            </a:r>
            <a:r>
              <a:rPr lang="bg-BG" altLang="bg-BG" sz="2000" dirty="0" smtClean="0"/>
              <a:t>– </a:t>
            </a:r>
            <a:r>
              <a:rPr lang="bg-BG" altLang="bg-BG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Църковни настоятелства</a:t>
            </a:r>
          </a:p>
          <a:p>
            <a:pPr>
              <a:spcBef>
                <a:spcPts val="0"/>
              </a:spcBef>
            </a:pPr>
            <a:r>
              <a:rPr lang="ru-RU" altLang="bg-BG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Допустими</a:t>
            </a:r>
            <a:r>
              <a:rPr lang="ru-RU" altLang="bg-BG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са </a:t>
            </a:r>
            <a:r>
              <a:rPr lang="ru-RU" altLang="bg-BG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разходи</a:t>
            </a:r>
            <a:r>
              <a:rPr lang="ru-RU" altLang="bg-BG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за: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altLang="bg-BG" sz="2000" dirty="0" smtClean="0"/>
              <a:t>- възстановяване, реставрация, ремонт на </a:t>
            </a:r>
            <a:r>
              <a:rPr lang="ru-RU" altLang="bg-BG" sz="2000" dirty="0" err="1" smtClean="0"/>
              <a:t>църкви</a:t>
            </a:r>
            <a:r>
              <a:rPr lang="ru-RU" altLang="bg-BG" sz="2000" dirty="0" smtClean="0"/>
              <a:t>, в </a:t>
            </a:r>
            <a:r>
              <a:rPr lang="ru-RU" altLang="bg-BG" sz="2000" dirty="0" err="1" smtClean="0"/>
              <a:t>т.ч</a:t>
            </a:r>
            <a:r>
              <a:rPr lang="ru-RU" altLang="bg-BG" sz="2000" dirty="0" smtClean="0"/>
              <a:t>. </a:t>
            </a:r>
            <a:r>
              <a:rPr lang="ru-RU" altLang="bg-BG" sz="2000" dirty="0" err="1" smtClean="0"/>
              <a:t>вертикалната</a:t>
            </a:r>
            <a:r>
              <a:rPr lang="ru-RU" altLang="bg-BG" sz="2000" dirty="0" smtClean="0"/>
              <a:t> планировка и </a:t>
            </a:r>
            <a:r>
              <a:rPr lang="ru-RU" altLang="bg-BG" sz="2000" dirty="0" err="1" smtClean="0"/>
              <a:t>прилежащи</a:t>
            </a:r>
            <a:r>
              <a:rPr lang="ru-RU" altLang="bg-BG" sz="2000" dirty="0" smtClean="0"/>
              <a:t> пространства;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altLang="bg-BG" sz="2000" dirty="0" smtClean="0"/>
              <a:t>- </a:t>
            </a:r>
            <a:r>
              <a:rPr lang="ru-RU" altLang="bg-BG" sz="2000" dirty="0" err="1" smtClean="0"/>
              <a:t>закупуване</a:t>
            </a:r>
            <a:r>
              <a:rPr lang="ru-RU" altLang="bg-BG" sz="2000" dirty="0" smtClean="0"/>
              <a:t> на нови </a:t>
            </a:r>
            <a:r>
              <a:rPr lang="ru-RU" altLang="bg-BG" sz="2000" dirty="0" err="1" smtClean="0"/>
              <a:t>машини</a:t>
            </a:r>
            <a:r>
              <a:rPr lang="ru-RU" altLang="bg-BG" sz="2000" dirty="0" smtClean="0"/>
              <a:t>, </a:t>
            </a:r>
            <a:r>
              <a:rPr lang="ru-RU" altLang="bg-BG" sz="2000" dirty="0" err="1" smtClean="0"/>
              <a:t>оборудване</a:t>
            </a:r>
            <a:r>
              <a:rPr lang="ru-RU" altLang="bg-BG" sz="2000" dirty="0" smtClean="0"/>
              <a:t> и </a:t>
            </a:r>
            <a:r>
              <a:rPr lang="ru-RU" altLang="bg-BG" sz="2000" dirty="0" err="1" smtClean="0"/>
              <a:t>обзавеждане</a:t>
            </a:r>
            <a:r>
              <a:rPr lang="ru-RU" altLang="bg-BG" sz="2000" dirty="0"/>
              <a:t>,</a:t>
            </a:r>
            <a:r>
              <a:rPr lang="ru-RU" altLang="bg-BG" sz="2000" dirty="0" smtClean="0"/>
              <a:t> </a:t>
            </a:r>
            <a:r>
              <a:rPr lang="ru-RU" altLang="bg-BG" sz="2000" dirty="0" err="1" smtClean="0"/>
              <a:t>включително</a:t>
            </a:r>
            <a:r>
              <a:rPr lang="ru-RU" altLang="bg-BG" sz="2000" dirty="0" smtClean="0"/>
              <a:t> чрез финансов лизинг;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altLang="bg-BG" sz="2000" dirty="0" smtClean="0"/>
              <a:t>- придобиване на </a:t>
            </a:r>
            <a:r>
              <a:rPr lang="ru-RU" altLang="bg-BG" sz="2000" dirty="0" err="1" smtClean="0"/>
              <a:t>патентни</a:t>
            </a:r>
            <a:r>
              <a:rPr lang="ru-RU" altLang="bg-BG" sz="2000" dirty="0" smtClean="0"/>
              <a:t> и </a:t>
            </a:r>
            <a:r>
              <a:rPr lang="ru-RU" altLang="bg-BG" sz="2000" dirty="0" err="1" smtClean="0"/>
              <a:t>авторски</a:t>
            </a:r>
            <a:r>
              <a:rPr lang="ru-RU" altLang="bg-BG" sz="2000" dirty="0" smtClean="0"/>
              <a:t> права, </a:t>
            </a:r>
            <a:r>
              <a:rPr lang="ru-RU" altLang="bg-BG" sz="2000" dirty="0" err="1" smtClean="0"/>
              <a:t>лицензи</a:t>
            </a:r>
            <a:r>
              <a:rPr lang="ru-RU" altLang="bg-BG" sz="2000" dirty="0" smtClean="0"/>
              <a:t>, регистрация;</a:t>
            </a:r>
          </a:p>
          <a:p>
            <a:pPr algn="just">
              <a:spcBef>
                <a:spcPts val="600"/>
              </a:spcBef>
              <a:buFontTx/>
              <a:buChar char="-"/>
            </a:pPr>
            <a:r>
              <a:rPr lang="ru-RU" altLang="bg-BG" sz="2000" dirty="0" err="1" smtClean="0"/>
              <a:t>хонорари</a:t>
            </a:r>
            <a:r>
              <a:rPr lang="ru-RU" altLang="bg-BG" sz="2000" dirty="0" smtClean="0"/>
              <a:t> за </a:t>
            </a:r>
            <a:r>
              <a:rPr lang="ru-RU" altLang="bg-BG" sz="2000" dirty="0" err="1" smtClean="0"/>
              <a:t>архитекти</a:t>
            </a:r>
            <a:r>
              <a:rPr lang="ru-RU" altLang="bg-BG" sz="2000" dirty="0" smtClean="0"/>
              <a:t>, </a:t>
            </a:r>
            <a:r>
              <a:rPr lang="ru-RU" altLang="bg-BG" sz="2000" dirty="0" err="1" smtClean="0"/>
              <a:t>инженери</a:t>
            </a:r>
            <a:r>
              <a:rPr lang="ru-RU" altLang="bg-BG" sz="2000" dirty="0" smtClean="0"/>
              <a:t> и </a:t>
            </a:r>
            <a:r>
              <a:rPr lang="ru-RU" altLang="bg-BG" sz="2000" dirty="0" err="1" smtClean="0"/>
              <a:t>консултанти</a:t>
            </a:r>
            <a:r>
              <a:rPr lang="ru-RU" altLang="bg-BG" sz="2000" dirty="0" smtClean="0"/>
              <a:t>;</a:t>
            </a:r>
          </a:p>
          <a:p>
            <a:pPr marL="0" indent="0" algn="just">
              <a:spcBef>
                <a:spcPts val="600"/>
              </a:spcBef>
              <a:buNone/>
            </a:pPr>
            <a:endParaRPr lang="ru-RU" altLang="bg-BG" sz="600" dirty="0" smtClean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altLang="bg-BG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Мин. </a:t>
            </a:r>
            <a:r>
              <a:rPr lang="ru-RU" altLang="bg-BG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стойност</a:t>
            </a:r>
            <a:r>
              <a:rPr lang="ru-RU" altLang="bg-BG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проект -10 000 </a:t>
            </a:r>
            <a:r>
              <a:rPr lang="ru-RU" altLang="bg-BG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лв</a:t>
            </a:r>
            <a:r>
              <a:rPr lang="ru-RU" altLang="bg-BG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altLang="bg-BG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Макс. </a:t>
            </a:r>
            <a:r>
              <a:rPr lang="ru-RU" altLang="bg-BG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altLang="bg-BG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тойност</a:t>
            </a:r>
            <a:r>
              <a:rPr lang="ru-RU" altLang="bg-BG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bg-BG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проект </a:t>
            </a:r>
            <a:r>
              <a:rPr lang="ru-RU" altLang="bg-BG" sz="2000" dirty="0" smtClean="0"/>
              <a:t>- 50 000 </a:t>
            </a:r>
            <a:r>
              <a:rPr lang="ru-RU" altLang="bg-BG" sz="2000" dirty="0" err="1" smtClean="0"/>
              <a:t>лв</a:t>
            </a:r>
            <a:r>
              <a:rPr lang="ru-RU" altLang="bg-BG" sz="2000" dirty="0" smtClean="0"/>
              <a:t>.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altLang="bg-BG" sz="2000" dirty="0" smtClean="0"/>
              <a:t>Прием на проекти – </a:t>
            </a:r>
            <a:r>
              <a:rPr lang="ru-RU" altLang="bg-BG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Септември</a:t>
            </a:r>
            <a:r>
              <a:rPr lang="ru-RU" altLang="bg-BG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altLang="bg-BG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Октомври</a:t>
            </a:r>
            <a:r>
              <a:rPr lang="ru-RU" altLang="bg-BG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2019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altLang="bg-BG" sz="2000" dirty="0"/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336" y="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276" y="5110"/>
            <a:ext cx="931840" cy="85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337" y="-58472"/>
            <a:ext cx="1262079" cy="1035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337" y="6165304"/>
            <a:ext cx="2082184" cy="65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501424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dirty="0" smtClean="0"/>
              <a:t>ОБЩИ ДОКУМЕНТИ ЗА ПРОЕКТИТЕ </a:t>
            </a:r>
            <a:endParaRPr lang="en-US" altLang="bg-BG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700808"/>
            <a:ext cx="7488832" cy="4412704"/>
          </a:xfrm>
        </p:spPr>
        <p:txBody>
          <a:bodyPr/>
          <a:lstStyle/>
          <a:p>
            <a:r>
              <a:rPr lang="bg-BG" altLang="bg-BG" dirty="0" smtClean="0"/>
              <a:t>Електронен подпис на кандидата  </a:t>
            </a:r>
          </a:p>
          <a:p>
            <a:r>
              <a:rPr lang="bg-BG" altLang="bg-BG" dirty="0" smtClean="0"/>
              <a:t>Справка за дълготрайните активи </a:t>
            </a:r>
          </a:p>
          <a:p>
            <a:r>
              <a:rPr lang="bg-BG" altLang="bg-BG" dirty="0" smtClean="0"/>
              <a:t>Финансов отчет за 2018 г.</a:t>
            </a:r>
          </a:p>
          <a:p>
            <a:r>
              <a:rPr lang="bg-BG" altLang="bg-BG" dirty="0" smtClean="0"/>
              <a:t>Удостоверение за актуално състояние</a:t>
            </a:r>
          </a:p>
          <a:p>
            <a:r>
              <a:rPr lang="bg-BG" altLang="bg-BG" dirty="0" smtClean="0"/>
              <a:t>Бизнес план</a:t>
            </a:r>
          </a:p>
          <a:p>
            <a:r>
              <a:rPr lang="bg-BG" altLang="bg-BG" dirty="0" smtClean="0"/>
              <a:t>Оферти/Спецификации и Работни проекти</a:t>
            </a:r>
          </a:p>
          <a:p>
            <a:r>
              <a:rPr lang="bg-BG" altLang="bg-BG" dirty="0" smtClean="0"/>
              <a:t>Количествени сметки и КСС /при СМР/</a:t>
            </a:r>
          </a:p>
          <a:p>
            <a:r>
              <a:rPr lang="bg-BG" altLang="bg-BG" dirty="0" smtClean="0"/>
              <a:t>Декларации и образци </a:t>
            </a:r>
          </a:p>
          <a:p>
            <a:pPr marL="0" indent="0">
              <a:buNone/>
            </a:pPr>
            <a:endParaRPr lang="bg-BG" altLang="bg-BG" dirty="0" smtClean="0"/>
          </a:p>
          <a:p>
            <a:endParaRPr lang="bg-BG" altLang="bg-BG" dirty="0" smtClean="0"/>
          </a:p>
          <a:p>
            <a:endParaRPr lang="bg-BG" altLang="bg-BG" dirty="0" smtClean="0"/>
          </a:p>
          <a:p>
            <a:endParaRPr lang="bg-BG" altLang="bg-BG" dirty="0" smtClean="0"/>
          </a:p>
          <a:p>
            <a:endParaRPr lang="en-US" altLang="bg-BG" dirty="0"/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066"/>
            <a:ext cx="894654" cy="89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993" y="-22629"/>
            <a:ext cx="896749" cy="81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433" y="14066"/>
            <a:ext cx="1303983" cy="106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433" y="6174483"/>
            <a:ext cx="1967734" cy="61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dirty="0" smtClean="0"/>
              <a:t>КОНТАКТИ С ЕКИПА НА МИГ </a:t>
            </a:r>
            <a:endParaRPr lang="en-US" altLang="bg-BG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584" y="1700808"/>
            <a:ext cx="7488832" cy="4412704"/>
          </a:xfrm>
        </p:spPr>
        <p:txBody>
          <a:bodyPr/>
          <a:lstStyle/>
          <a:p>
            <a:pPr marL="0" indent="0" algn="ctr">
              <a:buNone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място всеки работен ден и по телефона</a:t>
            </a:r>
          </a:p>
          <a:p>
            <a:pPr marL="0" indent="0" algn="ctr">
              <a:buNone/>
            </a:pPr>
            <a:r>
              <a:rPr lang="bg-BG" altLang="bg-BG" dirty="0" smtClean="0"/>
              <a:t>Йонко Йонков - 0888667909</a:t>
            </a:r>
          </a:p>
          <a:p>
            <a:pPr marL="0" indent="0" algn="ctr">
              <a:buNone/>
            </a:pPr>
            <a:r>
              <a:rPr lang="bg-BG" altLang="bg-BG" dirty="0" smtClean="0"/>
              <a:t>Сашка Първанова – 0897049633 </a:t>
            </a:r>
          </a:p>
          <a:p>
            <a:pPr marL="0" indent="0" algn="ctr">
              <a:buNone/>
            </a:pPr>
            <a:r>
              <a:rPr lang="bg-BG" altLang="bg-BG" dirty="0" smtClean="0"/>
              <a:t>Цветина </a:t>
            </a:r>
            <a:r>
              <a:rPr lang="bg-BG" altLang="bg-BG" dirty="0" err="1" smtClean="0"/>
              <a:t>Запринова</a:t>
            </a:r>
            <a:r>
              <a:rPr lang="bg-BG" altLang="bg-BG" dirty="0" smtClean="0"/>
              <a:t> - 0897049635</a:t>
            </a:r>
            <a:endParaRPr lang="en-GB" altLang="bg-BG" dirty="0" smtClean="0"/>
          </a:p>
          <a:p>
            <a:pPr marL="0" indent="0" algn="ctr">
              <a:buNone/>
            </a:pPr>
            <a:r>
              <a:rPr lang="bg-BG" altLang="bg-BG" dirty="0" smtClean="0"/>
              <a:t>Тел. на офис МИГ: 0910/50420</a:t>
            </a:r>
            <a:endParaRPr lang="en-GB" altLang="bg-BG" dirty="0"/>
          </a:p>
          <a:p>
            <a:pPr marL="0" indent="0" algn="ctr">
              <a:buNone/>
            </a:pPr>
            <a:r>
              <a:rPr lang="bg-BG" altLang="bg-BG" dirty="0" smtClean="0"/>
              <a:t>Ел. поща: </a:t>
            </a:r>
            <a:r>
              <a:rPr lang="en-GB" altLang="bg-BG" dirty="0" smtClean="0">
                <a:hlinkClick r:id="rId2"/>
              </a:rPr>
              <a:t>mig_bslatina@abv.bg</a:t>
            </a:r>
            <a:endParaRPr lang="en-GB" altLang="bg-BG" dirty="0" smtClean="0"/>
          </a:p>
          <a:p>
            <a:pPr marL="0" indent="0" algn="ctr">
              <a:buNone/>
            </a:pPr>
            <a:r>
              <a:rPr lang="bg-BG" altLang="bg-BG" dirty="0" smtClean="0"/>
              <a:t>Интернет страница: </a:t>
            </a:r>
            <a:r>
              <a:rPr lang="en-GB" altLang="bg-BG" dirty="0" smtClean="0">
                <a:hlinkClick r:id="rId3"/>
              </a:rPr>
              <a:t>www.mig-bsl.com</a:t>
            </a:r>
            <a:r>
              <a:rPr lang="bg-BG" altLang="bg-BG" dirty="0" smtClean="0"/>
              <a:t> </a:t>
            </a:r>
          </a:p>
          <a:p>
            <a:endParaRPr lang="bg-BG" altLang="bg-BG" dirty="0" smtClean="0"/>
          </a:p>
          <a:p>
            <a:endParaRPr lang="bg-BG" altLang="bg-BG" dirty="0" smtClean="0"/>
          </a:p>
          <a:p>
            <a:endParaRPr lang="bg-BG" altLang="bg-BG" dirty="0" smtClean="0"/>
          </a:p>
          <a:p>
            <a:endParaRPr lang="en-US" altLang="bg-BG" dirty="0"/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0"/>
            <a:ext cx="908720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666" y="16137"/>
            <a:ext cx="878609" cy="80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573" y="-27295"/>
            <a:ext cx="1278843" cy="104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573" y="6160338"/>
            <a:ext cx="1992875" cy="62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15973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TF01018437">
  <a:themeElements>
    <a:clrScheme name="Default Design 1">
      <a:dk1>
        <a:srgbClr val="FFCC00"/>
      </a:dk1>
      <a:lt1>
        <a:srgbClr val="F8F8F8"/>
      </a:lt1>
      <a:dk2>
        <a:srgbClr val="000000"/>
      </a:dk2>
      <a:lt2>
        <a:srgbClr val="6666FF"/>
      </a:lt2>
      <a:accent1>
        <a:srgbClr val="669900"/>
      </a:accent1>
      <a:accent2>
        <a:srgbClr val="006600"/>
      </a:accent2>
      <a:accent3>
        <a:srgbClr val="AAAAAA"/>
      </a:accent3>
      <a:accent4>
        <a:srgbClr val="D4D4D4"/>
      </a:accent4>
      <a:accent5>
        <a:srgbClr val="B8CAAA"/>
      </a:accent5>
      <a:accent6>
        <a:srgbClr val="005C00"/>
      </a:accent6>
      <a:hlink>
        <a:srgbClr val="0099FF"/>
      </a:hlink>
      <a:folHlink>
        <a:srgbClr val="6699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тема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TF01018437</Template>
  <TotalTime>412</TotalTime>
  <Words>984</Words>
  <Application>Microsoft Office PowerPoint</Application>
  <PresentationFormat>Презентация на цял екран (4:3)</PresentationFormat>
  <Paragraphs>136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</vt:lpstr>
      <vt:lpstr>TF01018437</vt:lpstr>
      <vt:lpstr>Информация за мерките от Стратегията за ВОМР</vt:lpstr>
      <vt:lpstr>ЗЕМЕДЕЛСКИ МЕРКИ ОТ СТРАТЕГИЯТА</vt:lpstr>
      <vt:lpstr>КРИТЕРИИ ПО МЯРКА 4.1</vt:lpstr>
      <vt:lpstr>ВТОРИ ПРИЕМ ПО МЯРКА 4.2</vt:lpstr>
      <vt:lpstr>Мярка 4.2 избрани производствени сектори  </vt:lpstr>
      <vt:lpstr>ПУБЛИЧНИ МЕРКИ ОТ СТРАТЕГИЯТА 100% БФП</vt:lpstr>
      <vt:lpstr>Остатъчен ресурс по Мярка 7.2: 70 000 лв. </vt:lpstr>
      <vt:lpstr>МЯРКА 7.6 КУЛТУРНО НАСЛЕДСТВО – 50 000 лв. </vt:lpstr>
      <vt:lpstr>ОБЩИ ДОКУМЕНТИ ЗА ПРОЕКТИТЕ </vt:lpstr>
      <vt:lpstr>КОНТАКТИ С ЕКИПА НА МИГ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за мерките от Стратегията за ВОМР</dc:title>
  <dc:creator>Pavlina Stanchovska</dc:creator>
  <cp:lastModifiedBy>mig 2</cp:lastModifiedBy>
  <cp:revision>53</cp:revision>
  <cp:lastPrinted>2019-10-04T10:46:47Z</cp:lastPrinted>
  <dcterms:created xsi:type="dcterms:W3CDTF">2019-06-11T06:26:02Z</dcterms:created>
  <dcterms:modified xsi:type="dcterms:W3CDTF">2019-10-04T10:49:50Z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TC010184371033</vt:lpwstr>
  </property>
</Properties>
</file>