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handoutMasterIdLst>
    <p:handoutMasterId r:id="rId32"/>
  </p:handoutMasterIdLst>
  <p:sldIdLst>
    <p:sldId id="256" r:id="rId2"/>
    <p:sldId id="257" r:id="rId3"/>
    <p:sldId id="258" r:id="rId4"/>
    <p:sldId id="260" r:id="rId5"/>
    <p:sldId id="261" r:id="rId6"/>
    <p:sldId id="262" r:id="rId7"/>
    <p:sldId id="275" r:id="rId8"/>
    <p:sldId id="263" r:id="rId9"/>
    <p:sldId id="276" r:id="rId10"/>
    <p:sldId id="264" r:id="rId11"/>
    <p:sldId id="277" r:id="rId12"/>
    <p:sldId id="278" r:id="rId13"/>
    <p:sldId id="279" r:id="rId14"/>
    <p:sldId id="280" r:id="rId15"/>
    <p:sldId id="265" r:id="rId16"/>
    <p:sldId id="266" r:id="rId17"/>
    <p:sldId id="281" r:id="rId18"/>
    <p:sldId id="282" r:id="rId19"/>
    <p:sldId id="267" r:id="rId20"/>
    <p:sldId id="268" r:id="rId21"/>
    <p:sldId id="269" r:id="rId22"/>
    <p:sldId id="270" r:id="rId23"/>
    <p:sldId id="271" r:id="rId24"/>
    <p:sldId id="283" r:id="rId25"/>
    <p:sldId id="272" r:id="rId26"/>
    <p:sldId id="273" r:id="rId27"/>
    <p:sldId id="274" r:id="rId28"/>
    <p:sldId id="259" r:id="rId29"/>
    <p:sldId id="284" r:id="rId30"/>
  </p:sldIdLst>
  <p:sldSz cx="12192000" cy="6858000"/>
  <p:notesSz cx="6797675" cy="9926638"/>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endParaRPr lang="bg-BG"/>
          </a:p>
        </p:txBody>
      </p:sp>
      <p:sp>
        <p:nvSpPr>
          <p:cNvPr id="4" name="Контейнер за долния колонтитул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bg-BG"/>
          </a:p>
        </p:txBody>
      </p:sp>
      <p:sp>
        <p:nvSpPr>
          <p:cNvPr id="5" name="Контейнер за номер на слайда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9081FC0A-C544-4ABC-B7D6-29809089B8BE}" type="slidenum">
              <a:rPr lang="bg-BG" smtClean="0"/>
              <a:t>‹#›</a:t>
            </a:fld>
            <a:endParaRPr lang="bg-BG"/>
          </a:p>
        </p:txBody>
      </p:sp>
    </p:spTree>
    <p:extLst>
      <p:ext uri="{BB962C8B-B14F-4D97-AF65-F5344CB8AC3E}">
        <p14:creationId xmlns:p14="http://schemas.microsoft.com/office/powerpoint/2010/main" val="425223504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endParaRPr lang="bg-BG"/>
          </a:p>
        </p:txBody>
      </p:sp>
      <p:sp>
        <p:nvSpPr>
          <p:cNvPr id="4" name="Контейнер за изображение на слайда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6" name="Контейнер за долния колонтитул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87152F1F-6755-4C66-BCEF-D1BEF1FAA139}" type="slidenum">
              <a:rPr lang="bg-BG" smtClean="0"/>
              <a:t>‹#›</a:t>
            </a:fld>
            <a:endParaRPr lang="bg-BG"/>
          </a:p>
        </p:txBody>
      </p:sp>
    </p:spTree>
    <p:extLst>
      <p:ext uri="{BB962C8B-B14F-4D97-AF65-F5344CB8AC3E}">
        <p14:creationId xmlns:p14="http://schemas.microsoft.com/office/powerpoint/2010/main" val="656424354"/>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bg-BG"/>
          </a:p>
        </p:txBody>
      </p:sp>
      <p:sp>
        <p:nvSpPr>
          <p:cNvPr id="4" name="Контейнер за номер на слайда 3"/>
          <p:cNvSpPr>
            <a:spLocks noGrp="1"/>
          </p:cNvSpPr>
          <p:nvPr>
            <p:ph type="sldNum" sz="quarter" idx="10"/>
          </p:nvPr>
        </p:nvSpPr>
        <p:spPr/>
        <p:txBody>
          <a:bodyPr/>
          <a:lstStyle/>
          <a:p>
            <a:fld id="{87152F1F-6755-4C66-BCEF-D1BEF1FAA139}" type="slidenum">
              <a:rPr lang="bg-BG" smtClean="0"/>
              <a:t>1</a:t>
            </a:fld>
            <a:endParaRPr lang="bg-BG"/>
          </a:p>
        </p:txBody>
      </p:sp>
      <p:sp>
        <p:nvSpPr>
          <p:cNvPr id="5" name="Контейнер за дата 4"/>
          <p:cNvSpPr>
            <a:spLocks noGrp="1"/>
          </p:cNvSpPr>
          <p:nvPr>
            <p:ph type="dt" idx="11"/>
          </p:nvPr>
        </p:nvSpPr>
        <p:spPr/>
        <p:txBody>
          <a:bodyPr/>
          <a:lstStyle/>
          <a:p>
            <a:endParaRPr lang="bg-BG"/>
          </a:p>
        </p:txBody>
      </p:sp>
    </p:spTree>
    <p:extLst>
      <p:ext uri="{BB962C8B-B14F-4D97-AF65-F5344CB8AC3E}">
        <p14:creationId xmlns:p14="http://schemas.microsoft.com/office/powerpoint/2010/main" val="22160177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bg-BG" smtClean="0"/>
              <a:t>Редакт. стил загл. образец</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bg-BG" smtClean="0"/>
              <a:t>Щракнете за редакция стил подзагл. обр.</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8854CD2F-F6A8-4B66-B5EB-DCCAA41DAA5B}" type="datetimeFigureOut">
              <a:rPr lang="bg-BG" smtClean="0"/>
              <a:t>11.10.2019 г.</a:t>
            </a:fld>
            <a:endParaRPr lang="bg-BG"/>
          </a:p>
        </p:txBody>
      </p:sp>
      <p:sp>
        <p:nvSpPr>
          <p:cNvPr id="5" name="Footer Placeholder 4"/>
          <p:cNvSpPr>
            <a:spLocks noGrp="1"/>
          </p:cNvSpPr>
          <p:nvPr>
            <p:ph type="ftr" sz="quarter" idx="11"/>
          </p:nvPr>
        </p:nvSpPr>
        <p:spPr>
          <a:xfrm>
            <a:off x="1371600" y="4323845"/>
            <a:ext cx="6400800" cy="365125"/>
          </a:xfrm>
        </p:spPr>
        <p:txBody>
          <a:bodyPr/>
          <a:lstStyle/>
          <a:p>
            <a:endParaRPr lang="bg-BG"/>
          </a:p>
        </p:txBody>
      </p:sp>
      <p:sp>
        <p:nvSpPr>
          <p:cNvPr id="6" name="Slide Number Placeholder 5"/>
          <p:cNvSpPr>
            <a:spLocks noGrp="1"/>
          </p:cNvSpPr>
          <p:nvPr>
            <p:ph type="sldNum" sz="quarter" idx="12"/>
          </p:nvPr>
        </p:nvSpPr>
        <p:spPr>
          <a:xfrm>
            <a:off x="8077200" y="1430866"/>
            <a:ext cx="2743200" cy="365125"/>
          </a:xfrm>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382322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dirty="0"/>
          </a:p>
        </p:txBody>
      </p:sp>
      <p:sp>
        <p:nvSpPr>
          <p:cNvPr id="3" name="Content Placeholder 2"/>
          <p:cNvSpPr>
            <a:spLocks noGrp="1"/>
          </p:cNvSpPr>
          <p:nvPr>
            <p:ph idx="1"/>
          </p:nvPr>
        </p:nvSpPr>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Date Placeholder 3"/>
          <p:cNvSpPr>
            <a:spLocks noGrp="1"/>
          </p:cNvSpPr>
          <p:nvPr>
            <p:ph type="dt" sz="half" idx="10"/>
          </p:nvPr>
        </p:nvSpPr>
        <p:spPr/>
        <p:txBody>
          <a:bodyPr/>
          <a:lstStyle/>
          <a:p>
            <a:fld id="{8854CD2F-F6A8-4B66-B5EB-DCCAA41DAA5B}" type="datetimeFigureOut">
              <a:rPr lang="bg-BG" smtClean="0"/>
              <a:t>11.10.2019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3638802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лавка на секция">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bg-BG" smtClean="0"/>
              <a:t>Редакт. стил загл. образец</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bg-BG" smtClean="0"/>
              <a:t>Щракнете, за да редактирате стиловете на текста в образеца</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8854CD2F-F6A8-4B66-B5EB-DCCAA41DAA5B}" type="datetimeFigureOut">
              <a:rPr lang="bg-BG" smtClean="0"/>
              <a:t>11.10.2019 г.</a:t>
            </a:fld>
            <a:endParaRPr lang="bg-BG"/>
          </a:p>
        </p:txBody>
      </p:sp>
      <p:sp>
        <p:nvSpPr>
          <p:cNvPr id="5" name="Footer Placeholder 4"/>
          <p:cNvSpPr>
            <a:spLocks noGrp="1"/>
          </p:cNvSpPr>
          <p:nvPr>
            <p:ph type="ftr" sz="quarter" idx="11"/>
          </p:nvPr>
        </p:nvSpPr>
        <p:spPr>
          <a:xfrm>
            <a:off x="685800" y="381001"/>
            <a:ext cx="6991492" cy="364065"/>
          </a:xfrm>
        </p:spPr>
        <p:txBody>
          <a:bodyPr/>
          <a:lstStyle/>
          <a:p>
            <a:endParaRPr lang="bg-BG"/>
          </a:p>
        </p:txBody>
      </p:sp>
      <p:sp>
        <p:nvSpPr>
          <p:cNvPr id="6" name="Slide Number Placeholder 5"/>
          <p:cNvSpPr>
            <a:spLocks noGrp="1"/>
          </p:cNvSpPr>
          <p:nvPr>
            <p:ph type="sldNum" sz="quarter" idx="12"/>
          </p:nvPr>
        </p:nvSpPr>
        <p:spPr>
          <a:xfrm>
            <a:off x="10862452" y="381000"/>
            <a:ext cx="643748" cy="365125"/>
          </a:xfrm>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382947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5" name="Date Placeholder 4"/>
          <p:cNvSpPr>
            <a:spLocks noGrp="1"/>
          </p:cNvSpPr>
          <p:nvPr>
            <p:ph type="dt" sz="half" idx="10"/>
          </p:nvPr>
        </p:nvSpPr>
        <p:spPr/>
        <p:txBody>
          <a:bodyPr/>
          <a:lstStyle/>
          <a:p>
            <a:fld id="{8854CD2F-F6A8-4B66-B5EB-DCCAA41DAA5B}" type="datetimeFigureOut">
              <a:rPr lang="bg-BG" smtClean="0"/>
              <a:t>11.10.2019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1397877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bg-BG" smtClean="0"/>
              <a:t>Редакт. стил загл. образец</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4" name="Content Placeholder 3"/>
          <p:cNvSpPr>
            <a:spLocks noGrp="1"/>
          </p:cNvSpPr>
          <p:nvPr>
            <p:ph sz="half" idx="2"/>
          </p:nvPr>
        </p:nvSpPr>
        <p:spPr>
          <a:xfrm>
            <a:off x="685800" y="3132666"/>
            <a:ext cx="5311775" cy="3086019"/>
          </a:xfrm>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6" name="Content Placeholder 5"/>
          <p:cNvSpPr>
            <a:spLocks noGrp="1"/>
          </p:cNvSpPr>
          <p:nvPr>
            <p:ph sz="quarter" idx="4"/>
          </p:nvPr>
        </p:nvSpPr>
        <p:spPr>
          <a:xfrm>
            <a:off x="6172200" y="3132666"/>
            <a:ext cx="5334000" cy="3086019"/>
          </a:xfrm>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7" name="Date Placeholder 6"/>
          <p:cNvSpPr>
            <a:spLocks noGrp="1"/>
          </p:cNvSpPr>
          <p:nvPr>
            <p:ph type="dt" sz="half" idx="10"/>
          </p:nvPr>
        </p:nvSpPr>
        <p:spPr/>
        <p:txBody>
          <a:bodyPr/>
          <a:lstStyle/>
          <a:p>
            <a:fld id="{8854CD2F-F6A8-4B66-B5EB-DCCAA41DAA5B}" type="datetimeFigureOut">
              <a:rPr lang="bg-BG" smtClean="0"/>
              <a:t>11.10.2019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3915385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dirty="0"/>
          </a:p>
        </p:txBody>
      </p:sp>
      <p:sp>
        <p:nvSpPr>
          <p:cNvPr id="3" name="Date Placeholder 2"/>
          <p:cNvSpPr>
            <a:spLocks noGrp="1"/>
          </p:cNvSpPr>
          <p:nvPr>
            <p:ph type="dt" sz="half" idx="10"/>
          </p:nvPr>
        </p:nvSpPr>
        <p:spPr/>
        <p:txBody>
          <a:bodyPr/>
          <a:lstStyle/>
          <a:p>
            <a:fld id="{8854CD2F-F6A8-4B66-B5EB-DCCAA41DAA5B}" type="datetimeFigureOut">
              <a:rPr lang="bg-BG" smtClean="0"/>
              <a:t>11.10.2019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485799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54CD2F-F6A8-4B66-B5EB-DCCAA41DAA5B}" type="datetimeFigureOut">
              <a:rPr lang="bg-BG" smtClean="0"/>
              <a:t>11.10.2019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143884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bg-BG" smtClean="0"/>
              <a:t>Редакт. стил загл. образец</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Щракнете, за да редактирате стиловете на текста в образеца</a:t>
            </a:r>
          </a:p>
        </p:txBody>
      </p:sp>
      <p:sp>
        <p:nvSpPr>
          <p:cNvPr id="5" name="Date Placeholder 4"/>
          <p:cNvSpPr>
            <a:spLocks noGrp="1"/>
          </p:cNvSpPr>
          <p:nvPr>
            <p:ph type="dt" sz="half" idx="10"/>
          </p:nvPr>
        </p:nvSpPr>
        <p:spPr/>
        <p:txBody>
          <a:bodyPr/>
          <a:lstStyle/>
          <a:p>
            <a:fld id="{8854CD2F-F6A8-4B66-B5EB-DCCAA41DAA5B}" type="datetimeFigureOut">
              <a:rPr lang="bg-BG" smtClean="0"/>
              <a:t>11.10.2019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2474880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bg-BG" smtClean="0"/>
              <a:t>Редакт. стил загл. образец</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bg-BG" smtClean="0"/>
              <a:t>Щракнете върху иконата, за да добавите картина</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Щракнете, за да редактирате стиловете на текста в образеца</a:t>
            </a:r>
          </a:p>
        </p:txBody>
      </p:sp>
      <p:sp>
        <p:nvSpPr>
          <p:cNvPr id="5" name="Date Placeholder 4"/>
          <p:cNvSpPr>
            <a:spLocks noGrp="1"/>
          </p:cNvSpPr>
          <p:nvPr>
            <p:ph type="dt" sz="half" idx="10"/>
          </p:nvPr>
        </p:nvSpPr>
        <p:spPr/>
        <p:txBody>
          <a:bodyPr/>
          <a:lstStyle/>
          <a:p>
            <a:fld id="{8854CD2F-F6A8-4B66-B5EB-DCCAA41DAA5B}" type="datetimeFigureOut">
              <a:rPr lang="bg-BG" smtClean="0"/>
              <a:t>11.10.2019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283203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картина с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bg-BG" smtClean="0"/>
              <a:t>Редакт. стил загл. образец</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bg-BG" smtClean="0"/>
              <a:t>Щракнете върху иконата, за да добавите картина</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Щракнете, за да редактирате стиловете на текста в образеца</a:t>
            </a:r>
          </a:p>
        </p:txBody>
      </p:sp>
      <p:sp>
        <p:nvSpPr>
          <p:cNvPr id="5" name="Date Placeholder 4"/>
          <p:cNvSpPr>
            <a:spLocks noGrp="1"/>
          </p:cNvSpPr>
          <p:nvPr>
            <p:ph type="dt" sz="half" idx="10"/>
          </p:nvPr>
        </p:nvSpPr>
        <p:spPr/>
        <p:txBody>
          <a:bodyPr/>
          <a:lstStyle/>
          <a:p>
            <a:fld id="{8854CD2F-F6A8-4B66-B5EB-DCCAA41DAA5B}" type="datetimeFigureOut">
              <a:rPr lang="bg-BG" smtClean="0"/>
              <a:t>11.10.2019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1261824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лавие и надпис">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bg-BG" smtClean="0"/>
              <a:t>Редакт. стил загл. образец</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Щракнете, за да редактирате стиловете на текста в образеца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854CD2F-F6A8-4B66-B5EB-DCCAA41DAA5B}" type="datetimeFigureOut">
              <a:rPr lang="bg-BG" smtClean="0"/>
              <a:t>11.10.2019 г.</a:t>
            </a:fld>
            <a:endParaRPr lang="bg-BG"/>
          </a:p>
        </p:txBody>
      </p:sp>
      <p:sp>
        <p:nvSpPr>
          <p:cNvPr id="6" name="Footer Placeholder 5"/>
          <p:cNvSpPr>
            <a:spLocks noGrp="1"/>
          </p:cNvSpPr>
          <p:nvPr>
            <p:ph type="ftr" sz="quarter" idx="11"/>
          </p:nvPr>
        </p:nvSpPr>
        <p:spPr>
          <a:xfrm>
            <a:off x="685800" y="379941"/>
            <a:ext cx="6991492" cy="365125"/>
          </a:xfrm>
        </p:spPr>
        <p:txBody>
          <a:bodyPr/>
          <a:lstStyle/>
          <a:p>
            <a:endParaRPr lang="bg-BG"/>
          </a:p>
        </p:txBody>
      </p:sp>
      <p:sp>
        <p:nvSpPr>
          <p:cNvPr id="7" name="Slide Number Placeholder 6"/>
          <p:cNvSpPr>
            <a:spLocks noGrp="1"/>
          </p:cNvSpPr>
          <p:nvPr>
            <p:ph type="sldNum" sz="quarter" idx="12"/>
          </p:nvPr>
        </p:nvSpPr>
        <p:spPr>
          <a:xfrm>
            <a:off x="10862452" y="381000"/>
            <a:ext cx="643748" cy="365125"/>
          </a:xfrm>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2018802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 с надпис">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bg-BG" smtClean="0"/>
              <a:t>Редакт. стил загл. образец</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Щракнете, за да редактирате стиловете на текста в образеца</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Щракнете, за да редактирате стиловете на текста в образеца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854CD2F-F6A8-4B66-B5EB-DCCAA41DAA5B}" type="datetimeFigureOut">
              <a:rPr lang="bg-BG" smtClean="0"/>
              <a:t>11.10.2019 г.</a:t>
            </a:fld>
            <a:endParaRPr lang="bg-BG"/>
          </a:p>
        </p:txBody>
      </p:sp>
      <p:sp>
        <p:nvSpPr>
          <p:cNvPr id="6" name="Footer Placeholder 5"/>
          <p:cNvSpPr>
            <a:spLocks noGrp="1"/>
          </p:cNvSpPr>
          <p:nvPr>
            <p:ph type="ftr" sz="quarter" idx="11"/>
          </p:nvPr>
        </p:nvSpPr>
        <p:spPr>
          <a:xfrm>
            <a:off x="685800" y="379941"/>
            <a:ext cx="6991492" cy="365125"/>
          </a:xfrm>
        </p:spPr>
        <p:txBody>
          <a:bodyPr/>
          <a:lstStyle/>
          <a:p>
            <a:endParaRPr lang="bg-BG"/>
          </a:p>
        </p:txBody>
      </p:sp>
      <p:sp>
        <p:nvSpPr>
          <p:cNvPr id="7" name="Slide Number Placeholder 6"/>
          <p:cNvSpPr>
            <a:spLocks noGrp="1"/>
          </p:cNvSpPr>
          <p:nvPr>
            <p:ph type="sldNum" sz="quarter" idx="12"/>
          </p:nvPr>
        </p:nvSpPr>
        <p:spPr>
          <a:xfrm>
            <a:off x="10862452" y="381000"/>
            <a:ext cx="643748" cy="365125"/>
          </a:xfrm>
        </p:spPr>
        <p:txBody>
          <a:bodyPr/>
          <a:lstStyle/>
          <a:p>
            <a:fld id="{6F0EA53A-154C-43B0-BE92-4C76D635117B}" type="slidenum">
              <a:rPr lang="bg-BG" smtClean="0"/>
              <a:t>‹#›</a:t>
            </a:fld>
            <a:endParaRPr lang="bg-BG"/>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5669924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ичка с име">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bg-BG" smtClean="0"/>
              <a:t>Редакт. стил загл. образец</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Щракнете, за да редактирате стиловете на текста в образеца</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8854CD2F-F6A8-4B66-B5EB-DCCAA41DAA5B}" type="datetimeFigureOut">
              <a:rPr lang="bg-BG" smtClean="0"/>
              <a:t>11.10.2019 г.</a:t>
            </a:fld>
            <a:endParaRPr lang="bg-BG"/>
          </a:p>
        </p:txBody>
      </p:sp>
      <p:sp>
        <p:nvSpPr>
          <p:cNvPr id="6" name="Footer Placeholder 5"/>
          <p:cNvSpPr>
            <a:spLocks noGrp="1"/>
          </p:cNvSpPr>
          <p:nvPr>
            <p:ph type="ftr" sz="quarter" idx="11"/>
          </p:nvPr>
        </p:nvSpPr>
        <p:spPr>
          <a:xfrm>
            <a:off x="685800" y="378883"/>
            <a:ext cx="6991492" cy="365125"/>
          </a:xfrm>
        </p:spPr>
        <p:txBody>
          <a:bodyPr/>
          <a:lstStyle/>
          <a:p>
            <a:endParaRPr lang="bg-BG"/>
          </a:p>
        </p:txBody>
      </p:sp>
      <p:sp>
        <p:nvSpPr>
          <p:cNvPr id="7" name="Slide Number Placeholder 6"/>
          <p:cNvSpPr>
            <a:spLocks noGrp="1"/>
          </p:cNvSpPr>
          <p:nvPr>
            <p:ph type="sldNum" sz="quarter" idx="12"/>
          </p:nvPr>
        </p:nvSpPr>
        <p:spPr>
          <a:xfrm>
            <a:off x="10862452" y="381000"/>
            <a:ext cx="643748" cy="365125"/>
          </a:xfrm>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277432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bg-BG" smtClean="0"/>
              <a:t>Редакт. стил загл. образец</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3" name="Date Placeholder 2"/>
          <p:cNvSpPr>
            <a:spLocks noGrp="1"/>
          </p:cNvSpPr>
          <p:nvPr>
            <p:ph type="dt" sz="half" idx="10"/>
          </p:nvPr>
        </p:nvSpPr>
        <p:spPr/>
        <p:txBody>
          <a:bodyPr/>
          <a:lstStyle/>
          <a:p>
            <a:fld id="{8854CD2F-F6A8-4B66-B5EB-DCCAA41DAA5B}" type="datetimeFigureOut">
              <a:rPr lang="bg-BG" smtClean="0"/>
              <a:t>11.10.2019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4092019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и с картин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bg-BG" smtClean="0"/>
              <a:t>Редакт. стил загл. образец</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bg-BG" smtClean="0"/>
              <a:t>Щракнете върху иконата, за да добавите картина</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bg-BG" smtClean="0"/>
              <a:t>Щракнете върху иконата, за да добавите картина</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bg-BG" smtClean="0"/>
              <a:t>Щракнете върху иконата, за да добавите картина</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3" name="Date Placeholder 2"/>
          <p:cNvSpPr>
            <a:spLocks noGrp="1"/>
          </p:cNvSpPr>
          <p:nvPr>
            <p:ph type="dt" sz="half" idx="10"/>
          </p:nvPr>
        </p:nvSpPr>
        <p:spPr/>
        <p:txBody>
          <a:bodyPr/>
          <a:lstStyle/>
          <a:p>
            <a:fld id="{8854CD2F-F6A8-4B66-B5EB-DCCAA41DAA5B}" type="datetimeFigureOut">
              <a:rPr lang="bg-BG" smtClean="0"/>
              <a:t>11.10.2019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38129252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Date Placeholder 3"/>
          <p:cNvSpPr>
            <a:spLocks noGrp="1"/>
          </p:cNvSpPr>
          <p:nvPr>
            <p:ph type="dt" sz="half" idx="10"/>
          </p:nvPr>
        </p:nvSpPr>
        <p:spPr/>
        <p:txBody>
          <a:bodyPr/>
          <a:lstStyle/>
          <a:p>
            <a:fld id="{8854CD2F-F6A8-4B66-B5EB-DCCAA41DAA5B}" type="datetimeFigureOut">
              <a:rPr lang="bg-BG" smtClean="0"/>
              <a:t>11.10.2019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19151813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но заглавие и текст">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bg-BG" smtClean="0"/>
              <a:t>Редакт. стил загл. образец</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8854CD2F-F6A8-4B66-B5EB-DCCAA41DAA5B}" type="datetimeFigureOut">
              <a:rPr lang="bg-BG" smtClean="0"/>
              <a:t>11.10.2019 г.</a:t>
            </a:fld>
            <a:endParaRPr lang="bg-BG"/>
          </a:p>
        </p:txBody>
      </p:sp>
      <p:sp>
        <p:nvSpPr>
          <p:cNvPr id="5" name="Footer Placeholder 4"/>
          <p:cNvSpPr>
            <a:spLocks noGrp="1"/>
          </p:cNvSpPr>
          <p:nvPr>
            <p:ph type="ftr" sz="quarter" idx="11"/>
          </p:nvPr>
        </p:nvSpPr>
        <p:spPr>
          <a:xfrm>
            <a:off x="685800" y="381000"/>
            <a:ext cx="6991492" cy="365125"/>
          </a:xfrm>
        </p:spPr>
        <p:txBody>
          <a:bodyPr/>
          <a:lstStyle/>
          <a:p>
            <a:endParaRPr lang="bg-BG"/>
          </a:p>
        </p:txBody>
      </p:sp>
      <p:sp>
        <p:nvSpPr>
          <p:cNvPr id="6" name="Slide Number Placeholder 5"/>
          <p:cNvSpPr>
            <a:spLocks noGrp="1"/>
          </p:cNvSpPr>
          <p:nvPr>
            <p:ph type="sldNum" sz="quarter" idx="12"/>
          </p:nvPr>
        </p:nvSpPr>
        <p:spPr>
          <a:xfrm>
            <a:off x="10862452" y="381000"/>
            <a:ext cx="643748" cy="365125"/>
          </a:xfrm>
        </p:spPr>
        <p:txBody>
          <a:bodyPr/>
          <a:lstStyle/>
          <a:p>
            <a:fld id="{6F0EA53A-154C-43B0-BE92-4C76D635117B}" type="slidenum">
              <a:rPr lang="bg-BG" smtClean="0"/>
              <a:t>‹#›</a:t>
            </a:fld>
            <a:endParaRPr lang="bg-BG"/>
          </a:p>
        </p:txBody>
      </p:sp>
    </p:spTree>
    <p:extLst>
      <p:ext uri="{BB962C8B-B14F-4D97-AF65-F5344CB8AC3E}">
        <p14:creationId xmlns:p14="http://schemas.microsoft.com/office/powerpoint/2010/main" val="2011330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bg-BG" smtClean="0"/>
              <a:t>Редакт. стил загл. образец</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854CD2F-F6A8-4B66-B5EB-DCCAA41DAA5B}" type="datetimeFigureOut">
              <a:rPr lang="bg-BG" smtClean="0"/>
              <a:t>11.10.2019 г.</a:t>
            </a:fld>
            <a:endParaRPr lang="bg-BG"/>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bg-BG"/>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F0EA53A-154C-43B0-BE92-4C76D635117B}" type="slidenum">
              <a:rPr lang="bg-BG" smtClean="0"/>
              <a:t>‹#›</a:t>
            </a:fld>
            <a:endParaRPr lang="bg-BG"/>
          </a:p>
        </p:txBody>
      </p:sp>
    </p:spTree>
    <p:extLst>
      <p:ext uri="{BB962C8B-B14F-4D97-AF65-F5344CB8AC3E}">
        <p14:creationId xmlns:p14="http://schemas.microsoft.com/office/powerpoint/2010/main" val="33186231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4.jpeg"/><Relationship Id="rId7"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0.gif"/><Relationship Id="rId5" Type="http://schemas.openxmlformats.org/officeDocument/2006/relationships/image" Target="../media/image9.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hyperlink" Target="mailto:mig_bslatina@abv.bg"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1371600" y="2323043"/>
            <a:ext cx="9448800" cy="1403916"/>
          </a:xfrm>
        </p:spPr>
        <p:txBody>
          <a:bodyPr>
            <a:normAutofit fontScale="90000"/>
          </a:bodyPr>
          <a:lstStyle/>
          <a:p>
            <a:pPr algn="just"/>
            <a:r>
              <a:rPr lang="bg-BG" sz="3200" dirty="0" smtClean="0">
                <a:latin typeface="Times New Roman" panose="02020603050405020304" pitchFamily="18" charset="0"/>
                <a:cs typeface="Times New Roman" panose="02020603050405020304" pitchFamily="18" charset="0"/>
              </a:rPr>
              <a:t>Двудневно обучение за управление и отчитане на проекти по мерките от стратегията за </a:t>
            </a:r>
            <a:r>
              <a:rPr lang="bg-BG" sz="3200" dirty="0" err="1" smtClean="0">
                <a:latin typeface="Times New Roman" panose="02020603050405020304" pitchFamily="18" charset="0"/>
                <a:cs typeface="Times New Roman" panose="02020603050405020304" pitchFamily="18" charset="0"/>
              </a:rPr>
              <a:t>вомр</a:t>
            </a:r>
            <a:r>
              <a:rPr lang="bg-BG" sz="3200" dirty="0" smtClean="0">
                <a:latin typeface="Times New Roman" panose="02020603050405020304" pitchFamily="18" charset="0"/>
                <a:cs typeface="Times New Roman" panose="02020603050405020304" pitchFamily="18" charset="0"/>
              </a:rPr>
              <a:t> на миг бяла </a:t>
            </a:r>
            <a:r>
              <a:rPr lang="bg-BG" sz="3200" dirty="0" err="1" smtClean="0">
                <a:latin typeface="Times New Roman" panose="02020603050405020304" pitchFamily="18" charset="0"/>
                <a:cs typeface="Times New Roman" panose="02020603050405020304" pitchFamily="18" charset="0"/>
              </a:rPr>
              <a:t>слатина</a:t>
            </a:r>
            <a:endParaRPr lang="bg-BG" sz="3200" dirty="0">
              <a:latin typeface="Times New Roman" panose="02020603050405020304" pitchFamily="18" charset="0"/>
              <a:cs typeface="Times New Roman" panose="02020603050405020304" pitchFamily="18" charset="0"/>
            </a:endParaRPr>
          </a:p>
        </p:txBody>
      </p:sp>
      <p:sp>
        <p:nvSpPr>
          <p:cNvPr id="3" name="Подзаглавие 2"/>
          <p:cNvSpPr>
            <a:spLocks noGrp="1"/>
          </p:cNvSpPr>
          <p:nvPr>
            <p:ph type="subTitle" idx="1"/>
          </p:nvPr>
        </p:nvSpPr>
        <p:spPr>
          <a:xfrm>
            <a:off x="1371600" y="4051213"/>
            <a:ext cx="9448800" cy="685800"/>
          </a:xfrm>
        </p:spPr>
        <p:txBody>
          <a:bodyPr>
            <a:normAutofit/>
          </a:bodyPr>
          <a:lstStyle/>
          <a:p>
            <a:pPr algn="ctr"/>
            <a:r>
              <a:rPr lang="bg-BG" dirty="0">
                <a:latin typeface="Times New Roman" panose="02020603050405020304" pitchFamily="18" charset="0"/>
                <a:cs typeface="Times New Roman" panose="02020603050405020304" pitchFamily="18" charset="0"/>
              </a:rPr>
              <a:t>г</a:t>
            </a:r>
            <a:r>
              <a:rPr lang="bg-BG" dirty="0" smtClean="0">
                <a:latin typeface="Times New Roman" panose="02020603050405020304" pitchFamily="18" charset="0"/>
                <a:cs typeface="Times New Roman" panose="02020603050405020304" pitchFamily="18" charset="0"/>
              </a:rPr>
              <a:t>р. Бяла Слатина, 24.09.2019 – 25.09.2019 г.</a:t>
            </a:r>
          </a:p>
        </p:txBody>
      </p:sp>
      <p:pic>
        <p:nvPicPr>
          <p:cNvPr id="5"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txBox="1">
            <a:spLocks noChangeArrowheads="1"/>
          </p:cNvSpPr>
          <p:nvPr/>
        </p:nvSpPr>
        <p:spPr bwMode="auto">
          <a:xfrm>
            <a:off x="260971" y="5895833"/>
            <a:ext cx="11638082" cy="858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0" name="Picture 4" descr="C:\Users\Pavlina Stanchovska\Desktop\Презентации ОБУЧЕНИЯ\ЛОГА\Logo PRSR.jpg"/>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Pavlina Stanchovska\Desktop\Презентации ОБУЧЕНИЯ\ЛОГА\OPIC Logo.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5307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Контейнер за съдържание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8495" y="1566934"/>
            <a:ext cx="9811488" cy="4024313"/>
          </a:xfrm>
        </p:spPr>
      </p:pic>
      <p:sp>
        <p:nvSpPr>
          <p:cNvPr id="5" name="Rectangle 4"/>
          <p:cNvSpPr txBox="1">
            <a:spLocks noChangeArrowheads="1"/>
          </p:cNvSpPr>
          <p:nvPr/>
        </p:nvSpPr>
        <p:spPr bwMode="auto">
          <a:xfrm>
            <a:off x="260970" y="6063144"/>
            <a:ext cx="11770525" cy="79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6"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Pavlina Stanchovska\Desktop\Презентации ОБУЧЕНИЯ\ЛОГА\LEADER 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SERV2\migs\МИГ ВОМР\Бланки МИГ\Лога\MIG_Bqla_Slatina_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Pavlina Stanchovska\Desktop\Презентации ОБУЧЕНИЯ\ЛОГА\Logo PRSR.jpg"/>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170686" y="9302"/>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Pavlina Stanchovska\Desktop\Презентации ОБУЧЕНИЯ\ЛОГА\OPIC Logo.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67055" y="-4899"/>
            <a:ext cx="1664440" cy="1289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577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60970" y="6059606"/>
            <a:ext cx="11638083" cy="798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2" name="Контейнер за съдържание 11"/>
          <p:cNvPicPr>
            <a:picLocks noGrp="1" noChangeAspect="1"/>
          </p:cNvPicPr>
          <p:nvPr>
            <p:ph idx="1"/>
          </p:nvPr>
        </p:nvPicPr>
        <p:blipFill>
          <a:blip r:embed="rId5"/>
          <a:stretch>
            <a:fillRect/>
          </a:stretch>
        </p:blipFill>
        <p:spPr>
          <a:xfrm>
            <a:off x="4336076" y="1724031"/>
            <a:ext cx="3395766" cy="1048603"/>
          </a:xfrm>
          <a:prstGeom prst="rect">
            <a:avLst/>
          </a:prstGeom>
        </p:spPr>
      </p:pic>
      <p:pic>
        <p:nvPicPr>
          <p:cNvPr id="13" name="Картина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2359" y="2812588"/>
            <a:ext cx="2743200" cy="2095500"/>
          </a:xfrm>
          <a:prstGeom prst="rect">
            <a:avLst/>
          </a:prstGeom>
        </p:spPr>
      </p:pic>
      <p:pic>
        <p:nvPicPr>
          <p:cNvPr id="11" name="Picture 4" descr="C:\Users\Pavlina Stanchovska\Desktop\Презентации ОБУЧЕНИЯ\ЛОГА\Logo PRSR.jpg"/>
          <p:cNvPicPr>
            <a:picLocks noChangeAspect="1" noChangeArrowheads="1"/>
          </p:cNvPicPr>
          <p:nvPr/>
        </p:nvPicPr>
        <p:blipFill>
          <a:blip r:embed="rId7"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0661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60970" y="6127844"/>
            <a:ext cx="11638082" cy="730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3" name="Текстово поле 2"/>
          <p:cNvSpPr txBox="1"/>
          <p:nvPr/>
        </p:nvSpPr>
        <p:spPr>
          <a:xfrm>
            <a:off x="3226122" y="1419367"/>
            <a:ext cx="6390884" cy="368490"/>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I. </a:t>
            </a:r>
            <a:r>
              <a:rPr lang="bg-BG" b="1" dirty="0" smtClean="0">
                <a:latin typeface="Times New Roman" panose="02020603050405020304" pitchFamily="18" charset="0"/>
                <a:cs typeface="Times New Roman" panose="02020603050405020304" pitchFamily="18" charset="0"/>
              </a:rPr>
              <a:t>ВХОД В ИСУН 2020</a:t>
            </a:r>
            <a:endParaRPr lang="bg-BG" b="1" dirty="0">
              <a:latin typeface="Times New Roman" panose="02020603050405020304" pitchFamily="18" charset="0"/>
              <a:cs typeface="Times New Roman" panose="02020603050405020304" pitchFamily="18" charset="0"/>
            </a:endParaRPr>
          </a:p>
        </p:txBody>
      </p:sp>
      <p:sp>
        <p:nvSpPr>
          <p:cNvPr id="4" name="Правоъгълник 3"/>
          <p:cNvSpPr/>
          <p:nvPr/>
        </p:nvSpPr>
        <p:spPr>
          <a:xfrm>
            <a:off x="260970" y="1894235"/>
            <a:ext cx="11638083" cy="923330"/>
          </a:xfrm>
          <a:prstGeom prst="rect">
            <a:avLst/>
          </a:prstGeom>
        </p:spPr>
        <p:txBody>
          <a:bodyPr wrap="square">
            <a:spAutoFit/>
          </a:bodyPr>
          <a:lstStyle/>
          <a:p>
            <a:pPr algn="just"/>
            <a:r>
              <a:rPr lang="bg-BG" dirty="0">
                <a:latin typeface="Times New Roman" panose="02020603050405020304" pitchFamily="18" charset="0"/>
                <a:ea typeface="Times New Roman" panose="02020603050405020304" pitchFamily="18" charset="0"/>
              </a:rPr>
              <a:t>Права за достъп до ИСУН, свързани с конкретен </a:t>
            </a:r>
            <a:r>
              <a:rPr lang="bg-BG" dirty="0" smtClean="0">
                <a:latin typeface="Times New Roman" panose="02020603050405020304" pitchFamily="18" charset="0"/>
                <a:ea typeface="Times New Roman" panose="02020603050405020304" pitchFamily="18" charset="0"/>
              </a:rPr>
              <a:t>проект </a:t>
            </a:r>
            <a:r>
              <a:rPr lang="bg-BG" dirty="0">
                <a:latin typeface="Times New Roman" panose="02020603050405020304" pitchFamily="18" charset="0"/>
                <a:ea typeface="Times New Roman" panose="02020603050405020304" pitchFamily="18" charset="0"/>
              </a:rPr>
              <a:t>се предоставят въз основа на подаденото от бенефициента преди сключването на договора/издаването на заповедта за предоставяне на безвъзмездна финансова помощ (БФП) заявление по </a:t>
            </a:r>
            <a:r>
              <a:rPr lang="bg-BG" dirty="0" smtClean="0">
                <a:latin typeface="Times New Roman" panose="02020603050405020304" pitchFamily="18" charset="0"/>
                <a:ea typeface="Times New Roman" panose="02020603050405020304" pitchFamily="18" charset="0"/>
              </a:rPr>
              <a:t>образец</a:t>
            </a:r>
            <a:r>
              <a:rPr lang="en-US" dirty="0" smtClean="0">
                <a:latin typeface="Times New Roman" panose="02020603050405020304" pitchFamily="18" charset="0"/>
                <a:ea typeface="Times New Roman" panose="02020603050405020304" pitchFamily="18" charset="0"/>
              </a:rPr>
              <a:t>.</a:t>
            </a:r>
            <a:endParaRPr lang="bg-BG" dirty="0"/>
          </a:p>
        </p:txBody>
      </p:sp>
      <p:sp>
        <p:nvSpPr>
          <p:cNvPr id="15" name="Текстово поле 14"/>
          <p:cNvSpPr txBox="1"/>
          <p:nvPr/>
        </p:nvSpPr>
        <p:spPr>
          <a:xfrm>
            <a:off x="3037328" y="2823414"/>
            <a:ext cx="6390884" cy="368490"/>
          </a:xfrm>
          <a:prstGeom prst="rect">
            <a:avLst/>
          </a:prstGeom>
          <a:noFill/>
        </p:spPr>
        <p:txBody>
          <a:bodyPr wrap="square" rtlCol="0">
            <a:spAutoFit/>
          </a:bodyPr>
          <a:lstStyle/>
          <a:p>
            <a:pPr algn="ctr"/>
            <a:r>
              <a:rPr lang="bg-BG" b="1" dirty="0" smtClean="0">
                <a:latin typeface="Times New Roman" panose="02020603050405020304" pitchFamily="18" charset="0"/>
                <a:cs typeface="Times New Roman" panose="02020603050405020304" pitchFamily="18" charset="0"/>
              </a:rPr>
              <a:t>ВХОД С ПАРОЛА</a:t>
            </a:r>
            <a:endParaRPr lang="bg-BG" b="1" dirty="0">
              <a:latin typeface="Times New Roman" panose="02020603050405020304" pitchFamily="18" charset="0"/>
              <a:cs typeface="Times New Roman" panose="02020603050405020304" pitchFamily="18" charset="0"/>
            </a:endParaRPr>
          </a:p>
        </p:txBody>
      </p:sp>
      <p:sp>
        <p:nvSpPr>
          <p:cNvPr id="8" name="Правоъгълник 7"/>
          <p:cNvSpPr/>
          <p:nvPr/>
        </p:nvSpPr>
        <p:spPr>
          <a:xfrm>
            <a:off x="260969" y="3217399"/>
            <a:ext cx="11638083" cy="1200329"/>
          </a:xfrm>
          <a:prstGeom prst="rect">
            <a:avLst/>
          </a:prstGeom>
        </p:spPr>
        <p:txBody>
          <a:bodyPr wrap="square">
            <a:spAutoFit/>
          </a:bodyPr>
          <a:lstStyle/>
          <a:p>
            <a:pPr algn="just">
              <a:spcAft>
                <a:spcPts val="0"/>
              </a:spcAft>
            </a:pPr>
            <a:r>
              <a:rPr lang="bg-BG" dirty="0">
                <a:latin typeface="Times New Roman" panose="02020603050405020304" pitchFamily="18" charset="0"/>
                <a:ea typeface="Times New Roman" panose="02020603050405020304" pitchFamily="18" charset="0"/>
              </a:rPr>
              <a:t>Този достъп се осъществява с помощта на потребителско име и парола и е предназначен само за лице, на което УО е предоставил права за достъп въз основа на подадено от бенефициента заявление.</a:t>
            </a:r>
          </a:p>
          <a:p>
            <a:pPr algn="just"/>
            <a:r>
              <a:rPr lang="bg-BG" dirty="0">
                <a:latin typeface="Times New Roman" panose="02020603050405020304" pitchFamily="18" charset="0"/>
                <a:ea typeface="Times New Roman" panose="02020603050405020304" pitchFamily="18" charset="0"/>
                <a:cs typeface="Times New Roman" panose="02020603050405020304" pitchFamily="18" charset="0"/>
              </a:rPr>
              <a:t>От този профил оторизираното лице има възможност да управлява </a:t>
            </a:r>
            <a:r>
              <a:rPr lang="bg-BG" dirty="0" smtClean="0">
                <a:latin typeface="Times New Roman" panose="02020603050405020304" pitchFamily="18" charset="0"/>
                <a:ea typeface="Times New Roman" panose="02020603050405020304" pitchFamily="18" charset="0"/>
                <a:cs typeface="Times New Roman" panose="02020603050405020304" pitchFamily="18" charset="0"/>
              </a:rPr>
              <a:t>проекта, </a:t>
            </a:r>
            <a:r>
              <a:rPr lang="bg-BG" dirty="0">
                <a:latin typeface="Times New Roman" panose="02020603050405020304" pitchFamily="18" charset="0"/>
                <a:ea typeface="Times New Roman" panose="02020603050405020304" pitchFamily="18" charset="0"/>
                <a:cs typeface="Times New Roman" panose="02020603050405020304" pitchFamily="18" charset="0"/>
              </a:rPr>
              <a:t>да извършва електронна комуникация с УО, да предоставя права за достъп на експертите, подпомагащи го в отчитането.</a:t>
            </a:r>
            <a:endParaRPr lang="bg-BG" dirty="0">
              <a:latin typeface="Times New Roman" panose="02020603050405020304" pitchFamily="18" charset="0"/>
              <a:cs typeface="Times New Roman" panose="02020603050405020304" pitchFamily="18" charset="0"/>
            </a:endParaRPr>
          </a:p>
        </p:txBody>
      </p:sp>
      <p:sp>
        <p:nvSpPr>
          <p:cNvPr id="16" name="Текстово поле 15"/>
          <p:cNvSpPr txBox="1"/>
          <p:nvPr/>
        </p:nvSpPr>
        <p:spPr>
          <a:xfrm>
            <a:off x="3037328" y="4443224"/>
            <a:ext cx="6390884" cy="368490"/>
          </a:xfrm>
          <a:prstGeom prst="rect">
            <a:avLst/>
          </a:prstGeom>
          <a:noFill/>
        </p:spPr>
        <p:txBody>
          <a:bodyPr wrap="square" rtlCol="0">
            <a:spAutoFit/>
          </a:bodyPr>
          <a:lstStyle/>
          <a:p>
            <a:pPr algn="ctr"/>
            <a:r>
              <a:rPr lang="bg-BG" b="1" dirty="0" smtClean="0">
                <a:latin typeface="Times New Roman" panose="02020603050405020304" pitchFamily="18" charset="0"/>
                <a:cs typeface="Times New Roman" panose="02020603050405020304" pitchFamily="18" charset="0"/>
              </a:rPr>
              <a:t>ВХОД С КОД ЗА ДОСТЪП</a:t>
            </a:r>
            <a:endParaRPr lang="bg-BG" b="1" dirty="0">
              <a:latin typeface="Times New Roman" panose="02020603050405020304" pitchFamily="18" charset="0"/>
              <a:cs typeface="Times New Roman" panose="02020603050405020304" pitchFamily="18" charset="0"/>
            </a:endParaRPr>
          </a:p>
        </p:txBody>
      </p:sp>
      <p:sp>
        <p:nvSpPr>
          <p:cNvPr id="9" name="Правоъгълник 8"/>
          <p:cNvSpPr/>
          <p:nvPr/>
        </p:nvSpPr>
        <p:spPr>
          <a:xfrm>
            <a:off x="260969" y="4762176"/>
            <a:ext cx="11638083" cy="1477328"/>
          </a:xfrm>
          <a:prstGeom prst="rect">
            <a:avLst/>
          </a:prstGeom>
        </p:spPr>
        <p:txBody>
          <a:bodyPr wrap="square">
            <a:spAutoFit/>
          </a:bodyPr>
          <a:lstStyle/>
          <a:p>
            <a:pPr algn="just">
              <a:spcAft>
                <a:spcPts val="0"/>
              </a:spcAft>
            </a:pPr>
            <a:r>
              <a:rPr lang="bg-BG" dirty="0">
                <a:latin typeface="Times New Roman" panose="02020603050405020304" pitchFamily="18" charset="0"/>
                <a:ea typeface="Times New Roman" panose="02020603050405020304" pitchFamily="18" charset="0"/>
                <a:cs typeface="Times New Roman" panose="02020603050405020304" pitchFamily="18" charset="0"/>
              </a:rPr>
              <a:t>Този достъп е предназначен за лицата, подпомагащи </a:t>
            </a:r>
            <a:r>
              <a:rPr lang="bg-BG" dirty="0" smtClean="0">
                <a:latin typeface="Times New Roman" panose="02020603050405020304" pitchFamily="18" charset="0"/>
                <a:ea typeface="Times New Roman" panose="02020603050405020304" pitchFamily="18" charset="0"/>
                <a:cs typeface="Times New Roman" panose="02020603050405020304" pitchFamily="18" charset="0"/>
              </a:rPr>
              <a:t>оторизираното </a:t>
            </a:r>
            <a:r>
              <a:rPr lang="bg-BG" dirty="0">
                <a:latin typeface="Times New Roman" panose="02020603050405020304" pitchFamily="18" charset="0"/>
                <a:ea typeface="Times New Roman" panose="02020603050405020304" pitchFamily="18" charset="0"/>
                <a:cs typeface="Times New Roman" panose="02020603050405020304" pitchFamily="18" charset="0"/>
              </a:rPr>
              <a:t>в заявлението </a:t>
            </a:r>
            <a:r>
              <a:rPr lang="bg-BG" dirty="0" smtClean="0">
                <a:latin typeface="Times New Roman" panose="02020603050405020304" pitchFamily="18" charset="0"/>
                <a:ea typeface="Times New Roman" panose="02020603050405020304" pitchFamily="18" charset="0"/>
                <a:cs typeface="Times New Roman" panose="02020603050405020304" pitchFamily="18" charset="0"/>
              </a:rPr>
              <a:t>лице </a:t>
            </a:r>
            <a:r>
              <a:rPr lang="bg-BG" dirty="0">
                <a:latin typeface="Times New Roman" panose="02020603050405020304" pitchFamily="18" charset="0"/>
                <a:ea typeface="Times New Roman" panose="02020603050405020304" pitchFamily="18" charset="0"/>
                <a:cs typeface="Times New Roman" panose="02020603050405020304" pitchFamily="18" charset="0"/>
              </a:rPr>
              <a:t>при отчитането на </a:t>
            </a:r>
            <a:r>
              <a:rPr lang="bg-BG" dirty="0" smtClean="0">
                <a:latin typeface="Times New Roman" panose="02020603050405020304" pitchFamily="18" charset="0"/>
                <a:ea typeface="Times New Roman" panose="02020603050405020304" pitchFamily="18" charset="0"/>
                <a:cs typeface="Times New Roman" panose="02020603050405020304" pitchFamily="18" charset="0"/>
              </a:rPr>
              <a:t>проекта, </a:t>
            </a:r>
            <a:r>
              <a:rPr lang="bg-BG" dirty="0">
                <a:latin typeface="Times New Roman" panose="02020603050405020304" pitchFamily="18" charset="0"/>
                <a:ea typeface="Times New Roman" panose="02020603050405020304" pitchFamily="18" charset="0"/>
                <a:cs typeface="Times New Roman" panose="02020603050405020304" pitchFamily="18" charset="0"/>
              </a:rPr>
              <a:t>и се осъществява с помощта на потребителско име, номер на договор и код за достъп.</a:t>
            </a:r>
            <a:r>
              <a:rPr lang="bg-BG" dirty="0">
                <a:latin typeface="Times New Roman" panose="02020603050405020304" pitchFamily="18" charset="0"/>
                <a:cs typeface="Times New Roman" panose="02020603050405020304" pitchFamily="18" charset="0"/>
              </a:rPr>
              <a:t> </a:t>
            </a:r>
            <a:r>
              <a:rPr lang="bg-BG" dirty="0">
                <a:latin typeface="Times New Roman" panose="02020603050405020304" pitchFamily="18" charset="0"/>
                <a:ea typeface="Times New Roman" panose="02020603050405020304" pitchFamily="18" charset="0"/>
                <a:cs typeface="Times New Roman" panose="02020603050405020304" pitchFamily="18" charset="0"/>
              </a:rPr>
              <a:t>Когато БФП е предоставена със заповед, в полето № на договор се попълва номерът, предоставен на бенефициента с и-мейла за присъединяване на профил към управлението на договора/заповед, който се изпраща от ИСУН.</a:t>
            </a:r>
          </a:p>
          <a:p>
            <a:pPr>
              <a:spcAft>
                <a:spcPts val="0"/>
              </a:spcAft>
            </a:pPr>
            <a:r>
              <a:rPr lang="bg-BG" dirty="0">
                <a:latin typeface="Times New Roman" panose="02020603050405020304" pitchFamily="18" charset="0"/>
                <a:ea typeface="Times New Roman" panose="02020603050405020304" pitchFamily="18" charset="0"/>
              </a:rPr>
              <a:t> </a:t>
            </a:r>
            <a:endParaRPr lang="bg-BG"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658478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60970" y="6100548"/>
            <a:ext cx="11638083" cy="757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17" name="Текстово поле 16"/>
          <p:cNvSpPr txBox="1"/>
          <p:nvPr/>
        </p:nvSpPr>
        <p:spPr>
          <a:xfrm>
            <a:off x="3226122" y="1371600"/>
            <a:ext cx="6390884" cy="368490"/>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II. </a:t>
            </a:r>
            <a:r>
              <a:rPr lang="bg-BG" b="1" dirty="0" smtClean="0">
                <a:latin typeface="Times New Roman" panose="02020603050405020304" pitchFamily="18" charset="0"/>
                <a:cs typeface="Times New Roman" panose="02020603050405020304" pitchFamily="18" charset="0"/>
              </a:rPr>
              <a:t>РАЗДЕЛ „ДОГОВОР“</a:t>
            </a:r>
            <a:endParaRPr lang="bg-BG" b="1" dirty="0">
              <a:latin typeface="Times New Roman" panose="02020603050405020304" pitchFamily="18" charset="0"/>
              <a:cs typeface="Times New Roman" panose="02020603050405020304" pitchFamily="18" charset="0"/>
            </a:endParaRPr>
          </a:p>
        </p:txBody>
      </p:sp>
      <p:sp>
        <p:nvSpPr>
          <p:cNvPr id="2" name="Правоъгълник 1"/>
          <p:cNvSpPr/>
          <p:nvPr/>
        </p:nvSpPr>
        <p:spPr>
          <a:xfrm>
            <a:off x="260970" y="1798701"/>
            <a:ext cx="11638083" cy="646331"/>
          </a:xfrm>
          <a:prstGeom prst="rect">
            <a:avLst/>
          </a:prstGeom>
        </p:spPr>
        <p:txBody>
          <a:bodyPr wrap="square">
            <a:spAutoFit/>
          </a:bodyPr>
          <a:lstStyle/>
          <a:p>
            <a:pPr algn="just"/>
            <a:r>
              <a:rPr lang="bg-BG" dirty="0">
                <a:latin typeface="Times New Roman" panose="02020603050405020304" pitchFamily="18" charset="0"/>
                <a:ea typeface="Times New Roman" panose="02020603050405020304" pitchFamily="18" charset="0"/>
              </a:rPr>
              <a:t>За да се прегледа досието на </a:t>
            </a:r>
            <a:r>
              <a:rPr lang="bg-BG" dirty="0" smtClean="0">
                <a:latin typeface="Times New Roman" panose="02020603050405020304" pitchFamily="18" charset="0"/>
                <a:ea typeface="Times New Roman" panose="02020603050405020304" pitchFamily="18" charset="0"/>
              </a:rPr>
              <a:t>проект </a:t>
            </a:r>
            <a:r>
              <a:rPr lang="bg-BG" dirty="0">
                <a:latin typeface="Times New Roman" panose="02020603050405020304" pitchFamily="18" charset="0"/>
                <a:ea typeface="Times New Roman" panose="02020603050405020304" pitchFamily="18" charset="0"/>
              </a:rPr>
              <a:t>или да се извърши отчитане по него, от основното меню се избира „Договори“. Системата визуализира списък с </a:t>
            </a:r>
            <a:r>
              <a:rPr lang="bg-BG" dirty="0" smtClean="0">
                <a:latin typeface="Times New Roman" panose="02020603050405020304" pitchFamily="18" charset="0"/>
                <a:ea typeface="Times New Roman" panose="02020603050405020304" pitchFamily="18" charset="0"/>
              </a:rPr>
              <a:t>проекти. </a:t>
            </a:r>
            <a:r>
              <a:rPr lang="bg-BG" dirty="0">
                <a:latin typeface="Times New Roman" panose="02020603050405020304" pitchFamily="18" charset="0"/>
                <a:ea typeface="Times New Roman" panose="02020603050405020304" pitchFamily="18" charset="0"/>
              </a:rPr>
              <a:t>От списъка се избира </a:t>
            </a:r>
            <a:r>
              <a:rPr lang="bg-BG" dirty="0" smtClean="0">
                <a:latin typeface="Times New Roman" panose="02020603050405020304" pitchFamily="18" charset="0"/>
                <a:ea typeface="Times New Roman" panose="02020603050405020304" pitchFamily="18" charset="0"/>
              </a:rPr>
              <a:t>проектът, </a:t>
            </a:r>
            <a:r>
              <a:rPr lang="bg-BG" dirty="0">
                <a:latin typeface="Times New Roman" panose="02020603050405020304" pitchFamily="18" charset="0"/>
                <a:ea typeface="Times New Roman" panose="02020603050405020304" pitchFamily="18" charset="0"/>
              </a:rPr>
              <a:t>по който ще се работи. </a:t>
            </a:r>
            <a:endParaRPr lang="bg-BG" dirty="0"/>
          </a:p>
        </p:txBody>
      </p:sp>
      <p:sp>
        <p:nvSpPr>
          <p:cNvPr id="18" name="Текстово поле 17"/>
          <p:cNvSpPr txBox="1"/>
          <p:nvPr/>
        </p:nvSpPr>
        <p:spPr>
          <a:xfrm>
            <a:off x="3010033" y="2503643"/>
            <a:ext cx="6390884" cy="368490"/>
          </a:xfrm>
          <a:prstGeom prst="rect">
            <a:avLst/>
          </a:prstGeom>
          <a:noFill/>
        </p:spPr>
        <p:txBody>
          <a:bodyPr wrap="square" rtlCol="0">
            <a:spAutoFit/>
          </a:bodyPr>
          <a:lstStyle/>
          <a:p>
            <a:pPr algn="ctr"/>
            <a:r>
              <a:rPr lang="bg-BG" b="1" dirty="0" smtClean="0">
                <a:latin typeface="Times New Roman" panose="02020603050405020304" pitchFamily="18" charset="0"/>
                <a:cs typeface="Times New Roman" panose="02020603050405020304" pitchFamily="18" charset="0"/>
              </a:rPr>
              <a:t>ПОДРАЗДЕЛ „ВЕРСИИ НА ДОГОВОРА“</a:t>
            </a:r>
            <a:endParaRPr lang="bg-BG" b="1" dirty="0">
              <a:latin typeface="Times New Roman" panose="02020603050405020304" pitchFamily="18" charset="0"/>
              <a:cs typeface="Times New Roman" panose="02020603050405020304" pitchFamily="18" charset="0"/>
            </a:endParaRPr>
          </a:p>
        </p:txBody>
      </p:sp>
      <p:pic>
        <p:nvPicPr>
          <p:cNvPr id="1026"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93923" y="2930744"/>
            <a:ext cx="5972175"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55057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60970" y="6005014"/>
            <a:ext cx="11638083" cy="852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3" name="Правоъгълник 2"/>
          <p:cNvSpPr/>
          <p:nvPr/>
        </p:nvSpPr>
        <p:spPr>
          <a:xfrm>
            <a:off x="260970" y="1263143"/>
            <a:ext cx="11638083" cy="923330"/>
          </a:xfrm>
          <a:prstGeom prst="rect">
            <a:avLst/>
          </a:prstGeom>
        </p:spPr>
        <p:txBody>
          <a:bodyPr wrap="square">
            <a:spAutoFit/>
          </a:bodyPr>
          <a:lstStyle/>
          <a:p>
            <a:pPr algn="just">
              <a:spcAft>
                <a:spcPts val="0"/>
              </a:spcAft>
            </a:pPr>
            <a:r>
              <a:rPr lang="bg-BG" dirty="0">
                <a:latin typeface="Times New Roman" panose="02020603050405020304" pitchFamily="18" charset="0"/>
                <a:ea typeface="Times New Roman" panose="02020603050405020304" pitchFamily="18" charset="0"/>
              </a:rPr>
              <a:t>В отделните секции на Подраздел 1 „Версии на договора“ се съдържа съответната актуална информация по </a:t>
            </a:r>
            <a:r>
              <a:rPr lang="bg-BG" dirty="0" smtClean="0">
                <a:latin typeface="Times New Roman" panose="02020603050405020304" pitchFamily="18" charset="0"/>
                <a:ea typeface="Times New Roman" panose="02020603050405020304" pitchFamily="18" charset="0"/>
              </a:rPr>
              <a:t>проекта, </a:t>
            </a:r>
            <a:r>
              <a:rPr lang="bg-BG" dirty="0">
                <a:latin typeface="Times New Roman" panose="02020603050405020304" pitchFamily="18" charset="0"/>
                <a:ea typeface="Times New Roman" panose="02020603050405020304" pitchFamily="18" charset="0"/>
              </a:rPr>
              <a:t>въведена от бенефициента на етапа на </a:t>
            </a:r>
            <a:r>
              <a:rPr lang="bg-BG" dirty="0" smtClean="0">
                <a:latin typeface="Times New Roman" panose="02020603050405020304" pitchFamily="18" charset="0"/>
                <a:ea typeface="Times New Roman" panose="02020603050405020304" pitchFamily="18" charset="0"/>
              </a:rPr>
              <a:t>кандидатстване. Информацията </a:t>
            </a:r>
            <a:r>
              <a:rPr lang="bg-BG" dirty="0">
                <a:latin typeface="Times New Roman" panose="02020603050405020304" pitchFamily="18" charset="0"/>
                <a:ea typeface="Times New Roman" panose="02020603050405020304" pitchFamily="18" charset="0"/>
              </a:rPr>
              <a:t>в следните секции е достъпна за бенефициента само за преглед:</a:t>
            </a:r>
            <a:endParaRPr lang="bg-BG" dirty="0">
              <a:effectLst/>
              <a:latin typeface="Times New Roman" panose="02020603050405020304" pitchFamily="18" charset="0"/>
              <a:ea typeface="Times New Roman" panose="02020603050405020304" pitchFamily="18" charset="0"/>
            </a:endParaRPr>
          </a:p>
        </p:txBody>
      </p:sp>
      <p:pic>
        <p:nvPicPr>
          <p:cNvPr id="2050"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70577" y="2158267"/>
            <a:ext cx="5277703" cy="3846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9207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60970" y="6005014"/>
            <a:ext cx="11638083" cy="852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4" name="Правоъгълник 3"/>
          <p:cNvSpPr/>
          <p:nvPr/>
        </p:nvSpPr>
        <p:spPr>
          <a:xfrm>
            <a:off x="260969" y="1865552"/>
            <a:ext cx="11638083" cy="3139321"/>
          </a:xfrm>
          <a:prstGeom prst="rect">
            <a:avLst/>
          </a:prstGeom>
        </p:spPr>
        <p:txBody>
          <a:bodyPr wrap="square">
            <a:spAutoFit/>
          </a:bodyPr>
          <a:lstStyle/>
          <a:p>
            <a:r>
              <a:rPr lang="ru-RU" b="1" dirty="0">
                <a:latin typeface="Times New Roman" panose="02020603050405020304" pitchFamily="18" charset="0"/>
                <a:cs typeface="Times New Roman" panose="02020603050405020304" pitchFamily="18" charset="0"/>
              </a:rPr>
              <a:t>ВАЖНО: </a:t>
            </a:r>
          </a:p>
          <a:p>
            <a:r>
              <a:rPr lang="ru-RU" dirty="0" err="1" smtClean="0">
                <a:latin typeface="Times New Roman" panose="02020603050405020304" pitchFamily="18" charset="0"/>
                <a:cs typeface="Times New Roman" panose="02020603050405020304" pitchFamily="18" charset="0"/>
              </a:rPr>
              <a:t>Във</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всички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относими</a:t>
            </a:r>
            <a:r>
              <a:rPr lang="ru-RU" dirty="0">
                <a:latin typeface="Times New Roman" panose="02020603050405020304" pitchFamily="18" charset="0"/>
                <a:cs typeface="Times New Roman" panose="02020603050405020304" pitchFamily="18" charset="0"/>
              </a:rPr>
              <a:t> полета, </a:t>
            </a:r>
            <a:r>
              <a:rPr lang="ru-RU" dirty="0" err="1">
                <a:latin typeface="Times New Roman" panose="02020603050405020304" pitchFamily="18" charset="0"/>
                <a:cs typeface="Times New Roman" panose="02020603050405020304" pitchFamily="18" charset="0"/>
              </a:rPr>
              <a:t>предназначени</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попълване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бенефициентът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въвежда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съответната</a:t>
            </a:r>
            <a:r>
              <a:rPr lang="ru-RU" dirty="0">
                <a:latin typeface="Times New Roman" panose="02020603050405020304" pitchFamily="18" charset="0"/>
                <a:cs typeface="Times New Roman" panose="02020603050405020304" pitchFamily="18" charset="0"/>
              </a:rPr>
              <a:t> информация. </a:t>
            </a:r>
            <a:r>
              <a:rPr lang="ru-RU" dirty="0" err="1">
                <a:latin typeface="Times New Roman" panose="02020603050405020304" pitchFamily="18" charset="0"/>
                <a:cs typeface="Times New Roman" panose="02020603050405020304" pitchFamily="18" charset="0"/>
              </a:rPr>
              <a:t>Това</a:t>
            </a:r>
            <a:r>
              <a:rPr lang="ru-RU" dirty="0">
                <a:latin typeface="Times New Roman" panose="02020603050405020304" pitchFamily="18" charset="0"/>
                <a:cs typeface="Times New Roman" panose="02020603050405020304" pitchFamily="18" charset="0"/>
              </a:rPr>
              <a:t> се </a:t>
            </a:r>
            <a:r>
              <a:rPr lang="ru-RU" dirty="0" err="1">
                <a:latin typeface="Times New Roman" panose="02020603050405020304" pitchFamily="18" charset="0"/>
                <a:cs typeface="Times New Roman" panose="02020603050405020304" pitchFamily="18" charset="0"/>
              </a:rPr>
              <a:t>отнася</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всички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останали</a:t>
            </a:r>
            <a:r>
              <a:rPr lang="ru-RU" dirty="0">
                <a:latin typeface="Times New Roman" panose="02020603050405020304" pitchFamily="18" charset="0"/>
                <a:cs typeface="Times New Roman" panose="02020603050405020304" pitchFamily="18" charset="0"/>
              </a:rPr>
              <a:t> раздели, подраздели и секции, </a:t>
            </a:r>
            <a:r>
              <a:rPr lang="ru-RU" dirty="0" err="1">
                <a:latin typeface="Times New Roman" panose="02020603050405020304" pitchFamily="18" charset="0"/>
                <a:cs typeface="Times New Roman" panose="02020603050405020304" pitchFamily="18" charset="0"/>
              </a:rPr>
              <a:t>които</a:t>
            </a:r>
            <a:r>
              <a:rPr lang="ru-RU" dirty="0">
                <a:latin typeface="Times New Roman" panose="02020603050405020304" pitchFamily="18" charset="0"/>
                <a:cs typeface="Times New Roman" panose="02020603050405020304" pitchFamily="18" charset="0"/>
              </a:rPr>
              <a:t> се </a:t>
            </a:r>
            <a:r>
              <a:rPr lang="ru-RU" dirty="0" err="1">
                <a:latin typeface="Times New Roman" panose="02020603050405020304" pitchFamily="18" charset="0"/>
                <a:cs typeface="Times New Roman" panose="02020603050405020304" pitchFamily="18" charset="0"/>
              </a:rPr>
              <a:t>коментират</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тези</a:t>
            </a:r>
            <a:r>
              <a:rPr lang="ru-RU" dirty="0">
                <a:latin typeface="Times New Roman" panose="02020603050405020304" pitchFamily="18" charset="0"/>
                <a:cs typeface="Times New Roman" panose="02020603050405020304" pitchFamily="18" charset="0"/>
              </a:rPr>
              <a:t> указания. </a:t>
            </a:r>
          </a:p>
          <a:p>
            <a:r>
              <a:rPr lang="ru-RU" dirty="0" err="1" smtClean="0">
                <a:latin typeface="Times New Roman" panose="02020603050405020304" pitchFamily="18" charset="0"/>
                <a:cs typeface="Times New Roman" panose="02020603050405020304" pitchFamily="18" charset="0"/>
              </a:rPr>
              <a:t>Работата</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с </a:t>
            </a:r>
            <a:r>
              <a:rPr lang="ru-RU" dirty="0" err="1">
                <a:latin typeface="Times New Roman" panose="02020603050405020304" pitchFamily="18" charset="0"/>
                <a:cs typeface="Times New Roman" panose="02020603050405020304" pitchFamily="18" charset="0"/>
              </a:rPr>
              <a:t>формулярите</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попълване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позволява</a:t>
            </a:r>
            <a:r>
              <a:rPr lang="ru-RU"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Запазването</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 </a:t>
            </a:r>
            <a:r>
              <a:rPr lang="ru-RU" dirty="0" err="1">
                <a:latin typeface="Times New Roman" panose="02020603050405020304" pitchFamily="18" charset="0"/>
                <a:cs typeface="Times New Roman" panose="02020603050405020304" pitchFamily="18" charset="0"/>
              </a:rPr>
              <a:t>данните</a:t>
            </a:r>
            <a:r>
              <a:rPr lang="ru-RU" dirty="0">
                <a:latin typeface="Times New Roman" panose="02020603050405020304" pitchFamily="18" charset="0"/>
                <a:cs typeface="Times New Roman" panose="02020603050405020304" pitchFamily="18" charset="0"/>
              </a:rPr>
              <a:t> в режим „Чернова“ чрез </a:t>
            </a:r>
            <a:r>
              <a:rPr lang="ru-RU" dirty="0" err="1">
                <a:latin typeface="Times New Roman" panose="02020603050405020304" pitchFamily="18" charset="0"/>
                <a:cs typeface="Times New Roman" panose="02020603050405020304" pitchFamily="18" charset="0"/>
              </a:rPr>
              <a:t>избор</a:t>
            </a:r>
            <a:r>
              <a:rPr lang="ru-RU" dirty="0">
                <a:latin typeface="Times New Roman" panose="02020603050405020304" pitchFamily="18" charset="0"/>
                <a:cs typeface="Times New Roman" panose="02020603050405020304" pitchFamily="18" charset="0"/>
              </a:rPr>
              <a:t> на бутон „</a:t>
            </a:r>
            <a:r>
              <a:rPr lang="ru-RU" dirty="0" err="1">
                <a:latin typeface="Times New Roman" panose="02020603050405020304" pitchFamily="18" charset="0"/>
                <a:cs typeface="Times New Roman" panose="02020603050405020304" pitchFamily="18" charset="0"/>
              </a:rPr>
              <a:t>Запази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като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чернова</a:t>
            </a:r>
            <a:r>
              <a:rPr lang="ru-RU"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Извършването</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 системна проверка на </a:t>
            </a:r>
            <a:r>
              <a:rPr lang="ru-RU" dirty="0" err="1">
                <a:latin typeface="Times New Roman" panose="02020603050405020304" pitchFamily="18" charset="0"/>
                <a:cs typeface="Times New Roman" panose="02020603050405020304" pitchFamily="18" charset="0"/>
              </a:rPr>
              <a:t>попълнените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данни</a:t>
            </a:r>
            <a:r>
              <a:rPr lang="ru-RU" dirty="0">
                <a:latin typeface="Times New Roman" panose="02020603050405020304" pitchFamily="18" charset="0"/>
                <a:cs typeface="Times New Roman" panose="02020603050405020304" pitchFamily="18" charset="0"/>
              </a:rPr>
              <a:t> чрез </a:t>
            </a:r>
            <a:r>
              <a:rPr lang="ru-RU" dirty="0" err="1">
                <a:latin typeface="Times New Roman" panose="02020603050405020304" pitchFamily="18" charset="0"/>
                <a:cs typeface="Times New Roman" panose="02020603050405020304" pitchFamily="18" charset="0"/>
              </a:rPr>
              <a:t>избор</a:t>
            </a:r>
            <a:r>
              <a:rPr lang="ru-RU" dirty="0">
                <a:latin typeface="Times New Roman" panose="02020603050405020304" pitchFamily="18" charset="0"/>
                <a:cs typeface="Times New Roman" panose="02020603050405020304" pitchFamily="18" charset="0"/>
              </a:rPr>
              <a:t> на бутон „</a:t>
            </a:r>
            <a:r>
              <a:rPr lang="ru-RU" dirty="0" err="1">
                <a:latin typeface="Times New Roman" panose="02020603050405020304" pitchFamily="18" charset="0"/>
                <a:cs typeface="Times New Roman" panose="02020603050405020304" pitchFamily="18" charset="0"/>
              </a:rPr>
              <a:t>Провери</a:t>
            </a:r>
            <a:r>
              <a:rPr lang="ru-RU" dirty="0">
                <a:latin typeface="Times New Roman" panose="02020603050405020304" pitchFamily="18" charset="0"/>
                <a:cs typeface="Times New Roman" panose="02020603050405020304" pitchFamily="18" charset="0"/>
              </a:rPr>
              <a:t> формуляра за грешки“;</a:t>
            </a:r>
          </a:p>
          <a:p>
            <a:pPr marL="285750" indent="-285750">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Преминаването</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 </a:t>
            </a:r>
            <a:r>
              <a:rPr lang="ru-RU" dirty="0" err="1">
                <a:latin typeface="Times New Roman" panose="02020603050405020304" pitchFamily="18" charset="0"/>
                <a:cs typeface="Times New Roman" panose="02020603050405020304" pitchFamily="18" charset="0"/>
              </a:rPr>
              <a:t>екран</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преглед</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въведената</a:t>
            </a:r>
            <a:r>
              <a:rPr lang="ru-RU" dirty="0">
                <a:latin typeface="Times New Roman" panose="02020603050405020304" pitchFamily="18" charset="0"/>
                <a:cs typeface="Times New Roman" panose="02020603050405020304" pitchFamily="18" charset="0"/>
              </a:rPr>
              <a:t> информация с </a:t>
            </a:r>
            <a:r>
              <a:rPr lang="ru-RU" dirty="0" err="1">
                <a:latin typeface="Times New Roman" panose="02020603050405020304" pitchFamily="18" charset="0"/>
                <a:cs typeface="Times New Roman" panose="02020603050405020304" pitchFamily="18" charset="0"/>
              </a:rPr>
              <a:t>избор</a:t>
            </a:r>
            <a:r>
              <a:rPr lang="ru-RU" dirty="0">
                <a:latin typeface="Times New Roman" panose="02020603050405020304" pitchFamily="18" charset="0"/>
                <a:cs typeface="Times New Roman" panose="02020603050405020304" pitchFamily="18" charset="0"/>
              </a:rPr>
              <a:t> на бутон „</a:t>
            </a:r>
            <a:r>
              <a:rPr lang="ru-RU" dirty="0" err="1">
                <a:latin typeface="Times New Roman" panose="02020603050405020304" pitchFamily="18" charset="0"/>
                <a:cs typeface="Times New Roman" panose="02020603050405020304" pitchFamily="18" charset="0"/>
              </a:rPr>
              <a:t>Продължи</a:t>
            </a:r>
            <a:r>
              <a:rPr lang="ru-RU"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След </a:t>
            </a:r>
            <a:r>
              <a:rPr lang="ru-RU" dirty="0" err="1">
                <a:latin typeface="Times New Roman" panose="02020603050405020304" pitchFamily="18" charset="0"/>
                <a:cs typeface="Times New Roman" panose="02020603050405020304" pitchFamily="18" charset="0"/>
              </a:rPr>
              <a:t>избирането</a:t>
            </a:r>
            <a:r>
              <a:rPr lang="ru-RU" dirty="0">
                <a:latin typeface="Times New Roman" panose="02020603050405020304" pitchFamily="18" charset="0"/>
                <a:cs typeface="Times New Roman" panose="02020603050405020304" pitchFamily="18" charset="0"/>
              </a:rPr>
              <a:t> на бутон „</a:t>
            </a:r>
            <a:r>
              <a:rPr lang="ru-RU" dirty="0" err="1">
                <a:latin typeface="Times New Roman" panose="02020603050405020304" pitchFamily="18" charset="0"/>
                <a:cs typeface="Times New Roman" panose="02020603050405020304" pitchFamily="18" charset="0"/>
              </a:rPr>
              <a:t>Продължи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системата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извършва</a:t>
            </a:r>
            <a:r>
              <a:rPr lang="ru-RU" dirty="0">
                <a:latin typeface="Times New Roman" panose="02020603050405020304" pitchFamily="18" charset="0"/>
                <a:cs typeface="Times New Roman" panose="02020603050405020304" pitchFamily="18" charset="0"/>
              </a:rPr>
              <a:t> проверка на </a:t>
            </a:r>
            <a:r>
              <a:rPr lang="ru-RU" dirty="0" err="1">
                <a:latin typeface="Times New Roman" panose="02020603050405020304" pitchFamily="18" charset="0"/>
                <a:cs typeface="Times New Roman" panose="02020603050405020304" pitchFamily="18" charset="0"/>
              </a:rPr>
              <a:t>въведените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данни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системата</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открие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допуснати</a:t>
            </a:r>
            <a:r>
              <a:rPr lang="ru-RU" dirty="0">
                <a:latin typeface="Times New Roman" panose="02020603050405020304" pitchFamily="18" charset="0"/>
                <a:cs typeface="Times New Roman" panose="02020603050405020304" pitchFamily="18" charset="0"/>
              </a:rPr>
              <a:t> грешки и/или </a:t>
            </a:r>
            <a:r>
              <a:rPr lang="ru-RU" dirty="0" err="1">
                <a:latin typeface="Times New Roman" panose="02020603050405020304" pitchFamily="18" charset="0"/>
                <a:cs typeface="Times New Roman" panose="02020603050405020304" pitchFamily="18" charset="0"/>
              </a:rPr>
              <a:t>предпоставки</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възможни</a:t>
            </a:r>
            <a:r>
              <a:rPr lang="ru-RU" dirty="0">
                <a:latin typeface="Times New Roman" panose="02020603050405020304" pitchFamily="18" charset="0"/>
                <a:cs typeface="Times New Roman" panose="02020603050405020304" pitchFamily="18" charset="0"/>
              </a:rPr>
              <a:t> грешки, </a:t>
            </a:r>
            <a:r>
              <a:rPr lang="ru-RU" dirty="0" err="1">
                <a:latin typeface="Times New Roman" panose="02020603050405020304" pitchFamily="18" charset="0"/>
                <a:cs typeface="Times New Roman" panose="02020603050405020304" pitchFamily="18" charset="0"/>
              </a:rPr>
              <a:t>формулярът</a:t>
            </a:r>
            <a:r>
              <a:rPr lang="ru-RU" dirty="0">
                <a:latin typeface="Times New Roman" panose="02020603050405020304" pitchFamily="18" charset="0"/>
                <a:cs typeface="Times New Roman" panose="02020603050405020304" pitchFamily="18" charset="0"/>
              </a:rPr>
              <a:t> се </a:t>
            </a:r>
            <a:r>
              <a:rPr lang="ru-RU" dirty="0" err="1">
                <a:latin typeface="Times New Roman" panose="02020603050405020304" pitchFamily="18" charset="0"/>
                <a:cs typeface="Times New Roman" panose="02020603050405020304" pitchFamily="18" charset="0"/>
              </a:rPr>
              <a:t>зарежда</a:t>
            </a:r>
            <a:r>
              <a:rPr lang="ru-RU" dirty="0">
                <a:latin typeface="Times New Roman" panose="02020603050405020304" pitchFamily="18" charset="0"/>
                <a:cs typeface="Times New Roman" panose="02020603050405020304" pitchFamily="18" charset="0"/>
              </a:rPr>
              <a:t> в режим за </a:t>
            </a:r>
            <a:r>
              <a:rPr lang="ru-RU" dirty="0" err="1">
                <a:latin typeface="Times New Roman" panose="02020603050405020304" pitchFamily="18" charset="0"/>
                <a:cs typeface="Times New Roman" panose="02020603050405020304" pitchFamily="18" charset="0"/>
              </a:rPr>
              <a:t>преглед</a:t>
            </a:r>
            <a:r>
              <a:rPr lang="ru-RU" dirty="0">
                <a:latin typeface="Times New Roman" panose="02020603050405020304" pitchFamily="18" charset="0"/>
                <a:cs typeface="Times New Roman" panose="02020603050405020304" pitchFamily="18" charset="0"/>
              </a:rPr>
              <a:t> и </a:t>
            </a:r>
            <a:r>
              <a:rPr lang="ru-RU" dirty="0" err="1">
                <a:latin typeface="Times New Roman" panose="02020603050405020304" pitchFamily="18" charset="0"/>
                <a:cs typeface="Times New Roman" panose="02020603050405020304" pitchFamily="18" charset="0"/>
              </a:rPr>
              <a:t>статусът</a:t>
            </a:r>
            <a:r>
              <a:rPr lang="ru-RU" dirty="0">
                <a:latin typeface="Times New Roman" panose="02020603050405020304" pitchFamily="18" charset="0"/>
                <a:cs typeface="Times New Roman" panose="02020603050405020304" pitchFamily="18" charset="0"/>
              </a:rPr>
              <a:t> на документа </a:t>
            </a:r>
            <a:r>
              <a:rPr lang="ru-RU" dirty="0" err="1">
                <a:latin typeface="Times New Roman" panose="02020603050405020304" pitchFamily="18" charset="0"/>
                <a:cs typeface="Times New Roman" panose="02020603050405020304" pitchFamily="18" charset="0"/>
              </a:rPr>
              <a:t>може</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бъде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променен</a:t>
            </a:r>
            <a:r>
              <a:rPr lang="ru-RU" dirty="0">
                <a:latin typeface="Times New Roman" panose="02020603050405020304" pitchFamily="18" charset="0"/>
                <a:cs typeface="Times New Roman" panose="02020603050405020304" pitchFamily="18" charset="0"/>
              </a:rPr>
              <a:t> на „Приключен“ чрез </a:t>
            </a:r>
            <a:r>
              <a:rPr lang="ru-RU" dirty="0" err="1">
                <a:latin typeface="Times New Roman" panose="02020603050405020304" pitchFamily="18" charset="0"/>
                <a:cs typeface="Times New Roman" panose="02020603050405020304" pitchFamily="18" charset="0"/>
              </a:rPr>
              <a:t>избор</a:t>
            </a:r>
            <a:r>
              <a:rPr lang="ru-RU" dirty="0">
                <a:latin typeface="Times New Roman" panose="02020603050405020304" pitchFamily="18" charset="0"/>
                <a:cs typeface="Times New Roman" panose="02020603050405020304" pitchFamily="18" charset="0"/>
              </a:rPr>
              <a:t> на бутон „Приключи“;</a:t>
            </a:r>
          </a:p>
          <a:p>
            <a:pPr marL="285750" indent="-285750">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Всяка </a:t>
            </a:r>
            <a:r>
              <a:rPr lang="ru-RU" dirty="0" err="1">
                <a:latin typeface="Times New Roman" panose="02020603050405020304" pitchFamily="18" charset="0"/>
                <a:cs typeface="Times New Roman" panose="02020603050405020304" pitchFamily="18" charset="0"/>
              </a:rPr>
              <a:t>промяна</a:t>
            </a:r>
            <a:r>
              <a:rPr lang="ru-RU" dirty="0">
                <a:latin typeface="Times New Roman" panose="02020603050405020304" pitchFamily="18" charset="0"/>
                <a:cs typeface="Times New Roman" panose="02020603050405020304" pitchFamily="18" charset="0"/>
              </a:rPr>
              <a:t> и </a:t>
            </a:r>
            <a:r>
              <a:rPr lang="ru-RU" dirty="0" err="1">
                <a:latin typeface="Times New Roman" panose="02020603050405020304" pitchFamily="18" charset="0"/>
                <a:cs typeface="Times New Roman" panose="02020603050405020304" pitchFamily="18" charset="0"/>
              </a:rPr>
              <a:t>добавяне</a:t>
            </a:r>
            <a:r>
              <a:rPr lang="ru-RU" dirty="0">
                <a:latin typeface="Times New Roman" panose="02020603050405020304" pitchFamily="18" charset="0"/>
                <a:cs typeface="Times New Roman" panose="02020603050405020304" pitchFamily="18" charset="0"/>
              </a:rPr>
              <a:t> се </a:t>
            </a:r>
            <a:r>
              <a:rPr lang="ru-RU" dirty="0" err="1">
                <a:latin typeface="Times New Roman" panose="02020603050405020304" pitchFamily="18" charset="0"/>
                <a:cs typeface="Times New Roman" panose="02020603050405020304" pitchFamily="18" charset="0"/>
              </a:rPr>
              <a:t>извършват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през</a:t>
            </a:r>
            <a:r>
              <a:rPr lang="ru-RU" dirty="0">
                <a:latin typeface="Times New Roman" panose="02020603050405020304" pitchFamily="18" charset="0"/>
                <a:cs typeface="Times New Roman" panose="02020603050405020304" pitchFamily="18" charset="0"/>
              </a:rPr>
              <a:t> бутон „Редакция“, а </a:t>
            </a:r>
            <a:r>
              <a:rPr lang="ru-RU" dirty="0" err="1">
                <a:latin typeface="Times New Roman" panose="02020603050405020304" pitchFamily="18" charset="0"/>
                <a:cs typeface="Times New Roman" panose="02020603050405020304" pitchFamily="18" charset="0"/>
              </a:rPr>
              <a:t>преглед</a:t>
            </a:r>
            <a:r>
              <a:rPr lang="ru-RU" dirty="0">
                <a:latin typeface="Times New Roman" panose="02020603050405020304" pitchFamily="18" charset="0"/>
                <a:cs typeface="Times New Roman" panose="02020603050405020304" pitchFamily="18" charset="0"/>
              </a:rPr>
              <a:t> се </a:t>
            </a:r>
            <a:r>
              <a:rPr lang="ru-RU" dirty="0" err="1">
                <a:latin typeface="Times New Roman" panose="02020603050405020304" pitchFamily="18" charset="0"/>
                <a:cs typeface="Times New Roman" panose="02020603050405020304" pitchFamily="18" charset="0"/>
              </a:rPr>
              <a:t>осъществява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през</a:t>
            </a:r>
            <a:r>
              <a:rPr lang="ru-RU" dirty="0">
                <a:latin typeface="Times New Roman" panose="02020603050405020304" pitchFamily="18" charset="0"/>
                <a:cs typeface="Times New Roman" panose="02020603050405020304" pitchFamily="18" charset="0"/>
              </a:rPr>
              <a:t> бутон „</a:t>
            </a:r>
            <a:r>
              <a:rPr lang="ru-RU" dirty="0" err="1">
                <a:latin typeface="Times New Roman" panose="02020603050405020304" pitchFamily="18" charset="0"/>
                <a:cs typeface="Times New Roman" panose="02020603050405020304" pitchFamily="18" charset="0"/>
              </a:rPr>
              <a:t>Преглед</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3430779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60970" y="6006942"/>
            <a:ext cx="11638083" cy="851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260970" y="1232652"/>
            <a:ext cx="11638083" cy="369332"/>
          </a:xfrm>
          <a:prstGeom prst="rect">
            <a:avLst/>
          </a:prstGeom>
        </p:spPr>
        <p:txBody>
          <a:bodyPr wrap="square">
            <a:spAutoFit/>
          </a:bodyPr>
          <a:lstStyle/>
          <a:p>
            <a:pPr algn="ct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ПОДРАЗДЕЛ „ВЕРСИИ НА ПРОЦЕДУРИ ЗА ИЗБОР НА ИЗПЪЛНИТЕЛ И СКЛЮЧЕНИ ДОГОВОРИ“</a:t>
            </a:r>
            <a:endParaRPr lang="bg-BG" dirty="0">
              <a:latin typeface="Times New Roman" panose="02020603050405020304" pitchFamily="18" charset="0"/>
              <a:cs typeface="Times New Roman" panose="02020603050405020304" pitchFamily="18" charset="0"/>
            </a:endParaRPr>
          </a:p>
        </p:txBody>
      </p:sp>
      <p:sp>
        <p:nvSpPr>
          <p:cNvPr id="4" name="Правоъгълник 3"/>
          <p:cNvSpPr/>
          <p:nvPr/>
        </p:nvSpPr>
        <p:spPr>
          <a:xfrm>
            <a:off x="214915" y="1605095"/>
            <a:ext cx="11638083" cy="923330"/>
          </a:xfrm>
          <a:prstGeom prst="rect">
            <a:avLst/>
          </a:prstGeom>
        </p:spPr>
        <p:txBody>
          <a:bodyPr wrap="square">
            <a:spAutoFit/>
          </a:bodyPr>
          <a:lstStyle/>
          <a:p>
            <a:pPr algn="just"/>
            <a:r>
              <a:rPr lang="bg-BG" dirty="0">
                <a:latin typeface="Times New Roman" panose="02020603050405020304" pitchFamily="18" charset="0"/>
                <a:ea typeface="Times New Roman" panose="02020603050405020304" pitchFamily="18" charset="0"/>
              </a:rPr>
              <a:t>Подраздел „Версии на процедури за избор на изпълнител и сключени договори“ се попълва от бенефициента текущо, като преди подаване на пакет отчетни документи се актуализира задължително. В този подраздел следва да са въведени всички процедури за избор на изпълнители </a:t>
            </a:r>
            <a:r>
              <a:rPr lang="bg-BG" dirty="0" smtClean="0">
                <a:latin typeface="Times New Roman" panose="02020603050405020304" pitchFamily="18" charset="0"/>
                <a:ea typeface="Times New Roman" panose="02020603050405020304" pitchFamily="18" charset="0"/>
              </a:rPr>
              <a:t>и </a:t>
            </a:r>
            <a:r>
              <a:rPr lang="bg-BG" dirty="0">
                <a:latin typeface="Times New Roman" panose="02020603050405020304" pitchFamily="18" charset="0"/>
                <a:ea typeface="Times New Roman" panose="02020603050405020304" pitchFamily="18" charset="0"/>
              </a:rPr>
              <a:t>договори с </a:t>
            </a:r>
            <a:r>
              <a:rPr lang="bg-BG" dirty="0" smtClean="0">
                <a:latin typeface="Times New Roman" panose="02020603050405020304" pitchFamily="18" charset="0"/>
                <a:ea typeface="Times New Roman" panose="02020603050405020304" pitchFamily="18" charset="0"/>
              </a:rPr>
              <a:t>изпълнители</a:t>
            </a:r>
            <a:r>
              <a:rPr lang="en-US" dirty="0" smtClean="0">
                <a:latin typeface="Times New Roman" panose="02020603050405020304" pitchFamily="18" charset="0"/>
                <a:ea typeface="Times New Roman" panose="02020603050405020304" pitchFamily="18" charset="0"/>
              </a:rPr>
              <a:t>.</a:t>
            </a:r>
            <a:r>
              <a:rPr lang="bg-BG" dirty="0" smtClean="0">
                <a:latin typeface="Times New Roman" panose="02020603050405020304" pitchFamily="18" charset="0"/>
                <a:ea typeface="Times New Roman" panose="02020603050405020304" pitchFamily="18" charset="0"/>
              </a:rPr>
              <a:t> </a:t>
            </a:r>
            <a:endParaRPr lang="bg-BG" dirty="0"/>
          </a:p>
        </p:txBody>
      </p:sp>
      <p:pic>
        <p:nvPicPr>
          <p:cNvPr id="3074"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6105" y="2765197"/>
            <a:ext cx="597217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4161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60970" y="6006942"/>
            <a:ext cx="11638083" cy="851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260969" y="1453595"/>
            <a:ext cx="11638083" cy="369332"/>
          </a:xfrm>
          <a:prstGeom prst="rect">
            <a:avLst/>
          </a:prstGeom>
        </p:spPr>
        <p:txBody>
          <a:bodyPr wrap="square">
            <a:spAutoFit/>
          </a:bodyPr>
          <a:lstStyle/>
          <a:p>
            <a:pPr algn="ct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ПОДРАЗДЕЛ „ВЕРСИИ НА ПРОЦЕДУРИ ЗА ИЗБОР НА ИЗПЪЛНИТЕЛ И СКЛЮЧЕНИ ДОГОВОРИ“</a:t>
            </a:r>
            <a:endParaRPr lang="bg-BG" dirty="0">
              <a:latin typeface="Times New Roman" panose="02020603050405020304" pitchFamily="18" charset="0"/>
              <a:cs typeface="Times New Roman" panose="02020603050405020304" pitchFamily="18" charset="0"/>
            </a:endParaRPr>
          </a:p>
        </p:txBody>
      </p:sp>
      <p:sp>
        <p:nvSpPr>
          <p:cNvPr id="3" name="Правоъгълник 2"/>
          <p:cNvSpPr/>
          <p:nvPr/>
        </p:nvSpPr>
        <p:spPr>
          <a:xfrm>
            <a:off x="142853" y="1791798"/>
            <a:ext cx="11638083" cy="923330"/>
          </a:xfrm>
          <a:prstGeom prst="rect">
            <a:avLst/>
          </a:prstGeom>
        </p:spPr>
        <p:txBody>
          <a:bodyPr wrap="square">
            <a:spAutoFit/>
          </a:bodyPr>
          <a:lstStyle/>
          <a:p>
            <a:pPr algn="just">
              <a:spcAft>
                <a:spcPts val="0"/>
              </a:spcAft>
            </a:pPr>
            <a:r>
              <a:rPr lang="bg-BG" b="1" u="sng" dirty="0">
                <a:latin typeface="Times New Roman" panose="02020603050405020304" pitchFamily="18" charset="0"/>
                <a:ea typeface="Times New Roman" panose="02020603050405020304" pitchFamily="18" charset="0"/>
              </a:rPr>
              <a:t>ВАЖНО:</a:t>
            </a:r>
            <a:endParaRPr lang="bg-BG" dirty="0">
              <a:latin typeface="Times New Roman" panose="02020603050405020304" pitchFamily="18" charset="0"/>
              <a:ea typeface="Times New Roman" panose="02020603050405020304" pitchFamily="18" charset="0"/>
            </a:endParaRPr>
          </a:p>
          <a:p>
            <a:pPr algn="just"/>
            <a:r>
              <a:rPr lang="bg-BG" i="1" dirty="0">
                <a:latin typeface="Times New Roman" panose="02020603050405020304" pitchFamily="18" charset="0"/>
                <a:ea typeface="Times New Roman" panose="02020603050405020304" pitchFamily="18" charset="0"/>
              </a:rPr>
              <a:t>При извършване на промени в подраздел „Версии на процедури за избор на изпълнител и сключени договори“ бенефициентът задължително уведомява за това УО през модула за кореспонденция</a:t>
            </a:r>
            <a:endParaRPr lang="bg-BG" dirty="0"/>
          </a:p>
        </p:txBody>
      </p:sp>
      <p:sp>
        <p:nvSpPr>
          <p:cNvPr id="13" name="Правоъгълник 12"/>
          <p:cNvSpPr/>
          <p:nvPr/>
        </p:nvSpPr>
        <p:spPr>
          <a:xfrm>
            <a:off x="142853" y="2739477"/>
            <a:ext cx="11638083" cy="1200329"/>
          </a:xfrm>
          <a:prstGeom prst="rect">
            <a:avLst/>
          </a:prstGeom>
        </p:spPr>
        <p:txBody>
          <a:bodyPr wrap="square">
            <a:spAutoFit/>
          </a:bodyPr>
          <a:lstStyle/>
          <a:p>
            <a:pPr algn="just"/>
            <a:r>
              <a:rPr lang="bg-BG" dirty="0">
                <a:latin typeface="Times New Roman" panose="02020603050405020304" pitchFamily="18" charset="0"/>
                <a:ea typeface="Times New Roman" panose="02020603050405020304" pitchFamily="18" charset="0"/>
              </a:rPr>
              <a:t>В подраздел „Версии на процедури за избор на изпълнител и сключени договори“ се визуализира информация за всички физически/юридически лица, изпълняващи дейности по </a:t>
            </a:r>
            <a:r>
              <a:rPr lang="bg-BG" dirty="0" smtClean="0">
                <a:latin typeface="Times New Roman" panose="02020603050405020304" pitchFamily="18" charset="0"/>
                <a:ea typeface="Times New Roman" panose="02020603050405020304" pitchFamily="18" charset="0"/>
              </a:rPr>
              <a:t>проекта, </a:t>
            </a:r>
            <a:r>
              <a:rPr lang="bg-BG" dirty="0">
                <a:latin typeface="Times New Roman" panose="02020603050405020304" pitchFamily="18" charset="0"/>
                <a:ea typeface="Times New Roman" panose="02020603050405020304" pitchFamily="18" charset="0"/>
              </a:rPr>
              <a:t>съответно сключени договори с </a:t>
            </a:r>
            <a:r>
              <a:rPr lang="bg-BG" dirty="0" smtClean="0">
                <a:latin typeface="Times New Roman" panose="02020603050405020304" pitchFamily="18" charset="0"/>
                <a:ea typeface="Times New Roman" panose="02020603050405020304" pitchFamily="18" charset="0"/>
              </a:rPr>
              <a:t>изпълнители, </a:t>
            </a:r>
            <a:r>
              <a:rPr lang="bg-BG" dirty="0">
                <a:latin typeface="Times New Roman" panose="02020603050405020304" pitchFamily="18" charset="0"/>
                <a:cs typeface="Times New Roman" panose="02020603050405020304" pitchFamily="18" charset="0"/>
              </a:rPr>
              <a:t>както и информация за процедурите за избор на изпълнители в следните секции:</a:t>
            </a:r>
          </a:p>
          <a:p>
            <a:pPr algn="just"/>
            <a:endParaRPr lang="bg-BG" dirty="0"/>
          </a:p>
        </p:txBody>
      </p:sp>
      <p:pic>
        <p:nvPicPr>
          <p:cNvPr id="1026" name="Picture 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07678" y="3692582"/>
            <a:ext cx="4680979" cy="231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75797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260970" y="1232652"/>
            <a:ext cx="11638083" cy="369332"/>
          </a:xfrm>
          <a:prstGeom prst="rect">
            <a:avLst/>
          </a:prstGeom>
        </p:spPr>
        <p:txBody>
          <a:bodyPr wrap="square">
            <a:spAutoFit/>
          </a:bodyPr>
          <a:lstStyle/>
          <a:p>
            <a:pPr algn="ct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ПОДРАЗДЕЛ „ВЕРСИИ НА ПРОЦЕДУРИ ЗА ИЗБОР НА ИЗПЪЛНИТЕЛ И СКЛЮЧЕНИ ДОГОВОРИ“</a:t>
            </a:r>
            <a:endParaRPr lang="bg-BG" dirty="0">
              <a:latin typeface="Times New Roman" panose="02020603050405020304" pitchFamily="18" charset="0"/>
              <a:cs typeface="Times New Roman" panose="02020603050405020304" pitchFamily="18" charset="0"/>
            </a:endParaRPr>
          </a:p>
        </p:txBody>
      </p:sp>
      <p:sp>
        <p:nvSpPr>
          <p:cNvPr id="3" name="Правоъгълник 2"/>
          <p:cNvSpPr/>
          <p:nvPr/>
        </p:nvSpPr>
        <p:spPr>
          <a:xfrm>
            <a:off x="214917" y="1506851"/>
            <a:ext cx="11638083" cy="923330"/>
          </a:xfrm>
          <a:prstGeom prst="rect">
            <a:avLst/>
          </a:prstGeom>
        </p:spPr>
        <p:txBody>
          <a:bodyPr wrap="square">
            <a:spAutoFit/>
          </a:bodyPr>
          <a:lstStyle/>
          <a:p>
            <a:pPr algn="just">
              <a:spcAft>
                <a:spcPts val="0"/>
              </a:spcAft>
            </a:pPr>
            <a:r>
              <a:rPr lang="bg-BG" dirty="0">
                <a:latin typeface="Times New Roman" panose="02020603050405020304" pitchFamily="18" charset="0"/>
                <a:ea typeface="Times New Roman" panose="02020603050405020304" pitchFamily="18" charset="0"/>
              </a:rPr>
              <a:t>За да се въведе нова процедура за избор на изпълнител или сключен договор или да се създаде актуална версия на вече въведен, е необходимо да се избере </a:t>
            </a:r>
            <a:r>
              <a:rPr lang="bg-BG" dirty="0" smtClean="0">
                <a:latin typeface="Times New Roman" panose="02020603050405020304" pitchFamily="18" charset="0"/>
                <a:ea typeface="Times New Roman" panose="02020603050405020304" pitchFamily="18" charset="0"/>
              </a:rPr>
              <a:t>бутон </a:t>
            </a:r>
            <a:r>
              <a:rPr lang="bg-BG" dirty="0">
                <a:latin typeface="Times New Roman" panose="02020603050405020304" pitchFamily="18" charset="0"/>
                <a:ea typeface="Times New Roman" panose="02020603050405020304" pitchFamily="18" charset="0"/>
              </a:rPr>
              <a:t>„+ НОВИ ПРОЦЕДУРИ ЗА ИЗБОР НА ИЗПЪЛНИТЕЛ И СКЛЮЧЕНИ ДОГОВОРИ“. </a:t>
            </a:r>
            <a:endParaRPr lang="bg-BG" dirty="0">
              <a:effectLst/>
              <a:latin typeface="Times New Roman" panose="02020603050405020304" pitchFamily="18" charset="0"/>
              <a:ea typeface="Times New Roman" panose="02020603050405020304" pitchFamily="18" charset="0"/>
            </a:endParaRPr>
          </a:p>
        </p:txBody>
      </p:sp>
      <p:pic>
        <p:nvPicPr>
          <p:cNvPr id="4098"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26122" y="2410250"/>
            <a:ext cx="6038850" cy="367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4008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214918" y="1511321"/>
            <a:ext cx="11638083" cy="369332"/>
          </a:xfrm>
          <a:prstGeom prst="rect">
            <a:avLst/>
          </a:prstGeom>
        </p:spPr>
        <p:txBody>
          <a:bodyPr wrap="square">
            <a:spAutoFit/>
          </a:bodyPr>
          <a:lstStyle/>
          <a:p>
            <a:pPr algn="ct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ПОДРАЗДЕЛ „ВЕРСИИ НА ПРОЦЕДУРИ ЗА ИЗБОР НА ИЗПЪЛНИТЕЛ И СКЛЮЧЕНИ ДОГОВОРИ“</a:t>
            </a:r>
            <a:endParaRPr lang="bg-BG" dirty="0">
              <a:latin typeface="Times New Roman" panose="02020603050405020304" pitchFamily="18" charset="0"/>
              <a:cs typeface="Times New Roman" panose="02020603050405020304" pitchFamily="18" charset="0"/>
            </a:endParaRPr>
          </a:p>
        </p:txBody>
      </p:sp>
      <p:sp>
        <p:nvSpPr>
          <p:cNvPr id="4" name="Правоъгълник 3"/>
          <p:cNvSpPr/>
          <p:nvPr/>
        </p:nvSpPr>
        <p:spPr>
          <a:xfrm>
            <a:off x="214918" y="2170885"/>
            <a:ext cx="11684135" cy="2585323"/>
          </a:xfrm>
          <a:prstGeom prst="rect">
            <a:avLst/>
          </a:prstGeom>
        </p:spPr>
        <p:txBody>
          <a:bodyPr wrap="square">
            <a:spAutoFit/>
          </a:bodyPr>
          <a:lstStyle/>
          <a:p>
            <a:pPr algn="just">
              <a:spcAft>
                <a:spcPts val="0"/>
              </a:spcAft>
            </a:pPr>
            <a:r>
              <a:rPr lang="bg-BG" dirty="0">
                <a:latin typeface="Times New Roman" panose="02020603050405020304" pitchFamily="18" charset="0"/>
                <a:ea typeface="Times New Roman" panose="02020603050405020304" pitchFamily="18" charset="0"/>
              </a:rPr>
              <a:t>В секцията е необходимо да бъдат въведени данни относно всички планирани, обявени или проведени процедури за избор на изпълнители </a:t>
            </a:r>
            <a:r>
              <a:rPr lang="bg-BG" i="1" dirty="0">
                <a:latin typeface="Times New Roman" panose="02020603050405020304" pitchFamily="18" charset="0"/>
                <a:ea typeface="Times New Roman" panose="02020603050405020304" pitchFamily="18" charset="0"/>
              </a:rPr>
              <a:t>(в т.ч. чрез събиране на оферти с обява или покана) </a:t>
            </a:r>
            <a:r>
              <a:rPr lang="bg-BG" dirty="0">
                <a:latin typeface="Times New Roman" panose="02020603050405020304" pitchFamily="18" charset="0"/>
                <a:ea typeface="Times New Roman" panose="02020603050405020304" pitchFamily="18" charset="0"/>
              </a:rPr>
              <a:t>по реда на Закона за обществените поръчки (ЗОП) или Глава четвърта „Специални правила за определяне на изпълнител от бенефициенти на безвъзмездна финансова помощ“ от Закона за управление на средствата от Европейските структурни и инвестиционни фондове (ЗУСЕСИФ), свързани пряко с изпълнението на проекта/ФП, с изключение на извършеното директно възлагане под нормативно определените прагове.</a:t>
            </a:r>
          </a:p>
          <a:p>
            <a:r>
              <a:rPr lang="bg-BG" dirty="0">
                <a:latin typeface="Times New Roman" panose="02020603050405020304" pitchFamily="18" charset="0"/>
                <a:ea typeface="Times New Roman" panose="02020603050405020304" pitchFamily="18" charset="0"/>
              </a:rPr>
              <a:t>В секцията следва да се въведе информация и за обявените за нуждите на възложителя обществени поръчки (без директното възлагане), а не за конкретния проект/ФП, по който ще се иска възстановяване на извършени разходи, напр. за доставка на канцеларски материали, закупуване на самолетни билети, гориво и др.</a:t>
            </a:r>
            <a:endParaRPr lang="bg-BG" dirty="0"/>
          </a:p>
        </p:txBody>
      </p:sp>
    </p:spTree>
    <p:extLst>
      <p:ext uri="{BB962C8B-B14F-4D97-AF65-F5344CB8AC3E}">
        <p14:creationId xmlns:p14="http://schemas.microsoft.com/office/powerpoint/2010/main" val="38781582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214918" y="1243708"/>
            <a:ext cx="11638083" cy="369332"/>
          </a:xfrm>
          <a:prstGeom prst="rect">
            <a:avLst/>
          </a:prstGeom>
        </p:spPr>
        <p:txBody>
          <a:bodyPr wrap="square">
            <a:spAutoFit/>
          </a:bodyPr>
          <a:lstStyle/>
          <a:p>
            <a:pPr algn="ct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ПОДРАЗДЕЛ „ВЕРСИИ НА ПРОЦЕДУРИ ЗА ИЗБОР НА ИЗПЪЛНИТЕЛ И СКЛЮЧЕНИ ДОГОВОРИ“</a:t>
            </a:r>
            <a:endParaRPr lang="bg-BG" dirty="0">
              <a:latin typeface="Times New Roman" panose="02020603050405020304" pitchFamily="18" charset="0"/>
              <a:cs typeface="Times New Roman" panose="02020603050405020304" pitchFamily="18" charset="0"/>
            </a:endParaRPr>
          </a:p>
        </p:txBody>
      </p:sp>
      <p:sp>
        <p:nvSpPr>
          <p:cNvPr id="3" name="Правоъгълник 2"/>
          <p:cNvSpPr/>
          <p:nvPr/>
        </p:nvSpPr>
        <p:spPr>
          <a:xfrm>
            <a:off x="260970" y="1548117"/>
            <a:ext cx="11638083" cy="1477328"/>
          </a:xfrm>
          <a:prstGeom prst="rect">
            <a:avLst/>
          </a:prstGeom>
        </p:spPr>
        <p:txBody>
          <a:bodyPr wrap="square">
            <a:spAutoFit/>
          </a:bodyPr>
          <a:lstStyle/>
          <a:p>
            <a:r>
              <a:rPr lang="bg-BG" dirty="0">
                <a:latin typeface="Times New Roman" panose="02020603050405020304" pitchFamily="18" charset="0"/>
                <a:ea typeface="Times New Roman" panose="02020603050405020304" pitchFamily="18" charset="0"/>
              </a:rPr>
              <a:t>Информацията в Секция 3 „Процедури за избор на изпълнител и сключени договори“ се </a:t>
            </a:r>
            <a:r>
              <a:rPr lang="bg-BG" b="1" dirty="0">
                <a:latin typeface="Times New Roman" panose="02020603050405020304" pitchFamily="18" charset="0"/>
                <a:ea typeface="Times New Roman" panose="02020603050405020304" pitchFamily="18" charset="0"/>
              </a:rPr>
              <a:t>допълва и актуализира текущо</a:t>
            </a:r>
            <a:r>
              <a:rPr lang="bg-BG" dirty="0">
                <a:latin typeface="Times New Roman" panose="02020603050405020304" pitchFamily="18" charset="0"/>
                <a:ea typeface="Times New Roman" panose="02020603050405020304" pitchFamily="18" charset="0"/>
              </a:rPr>
              <a:t>, като при извършване на промени бенефициентът </a:t>
            </a:r>
            <a:r>
              <a:rPr lang="bg-BG" b="1" dirty="0">
                <a:latin typeface="Times New Roman" panose="02020603050405020304" pitchFamily="18" charset="0"/>
                <a:ea typeface="Times New Roman" panose="02020603050405020304" pitchFamily="18" charset="0"/>
              </a:rPr>
              <a:t>задължително</a:t>
            </a:r>
            <a:r>
              <a:rPr lang="bg-BG" dirty="0">
                <a:latin typeface="Times New Roman" panose="02020603050405020304" pitchFamily="18" charset="0"/>
                <a:ea typeface="Times New Roman" panose="02020603050405020304" pitchFamily="18" charset="0"/>
              </a:rPr>
              <a:t> уведомява за това УО през модула за </a:t>
            </a:r>
            <a:r>
              <a:rPr lang="bg-BG" dirty="0" smtClean="0">
                <a:latin typeface="Times New Roman" panose="02020603050405020304" pitchFamily="18" charset="0"/>
                <a:ea typeface="Times New Roman" panose="02020603050405020304" pitchFamily="18" charset="0"/>
              </a:rPr>
              <a:t>кореспонденция. </a:t>
            </a:r>
            <a:r>
              <a:rPr lang="bg-BG" dirty="0">
                <a:latin typeface="Times New Roman" panose="02020603050405020304" pitchFamily="18" charset="0"/>
                <a:ea typeface="Times New Roman" panose="02020603050405020304" pitchFamily="18" charset="0"/>
              </a:rPr>
              <a:t>Попълват се всички </a:t>
            </a:r>
            <a:r>
              <a:rPr lang="bg-BG" dirty="0" err="1">
                <a:latin typeface="Times New Roman" panose="02020603050405020304" pitchFamily="18" charset="0"/>
                <a:ea typeface="Times New Roman" panose="02020603050405020304" pitchFamily="18" charset="0"/>
              </a:rPr>
              <a:t>относими</a:t>
            </a:r>
            <a:r>
              <a:rPr lang="bg-BG" dirty="0">
                <a:latin typeface="Times New Roman" panose="02020603050405020304" pitchFamily="18" charset="0"/>
                <a:ea typeface="Times New Roman" panose="02020603050405020304" pitchFamily="18" charset="0"/>
              </a:rPr>
              <a:t> полета. В случаите на въвеждане на обществена поръчка, за която не е предвидена опция в падащото меню на полето „Тип на процедурата“, се избира „Друго (По указание на УО)“, като в поле „Описание“ се дава информация за начина на възлагане.</a:t>
            </a:r>
            <a:endParaRPr lang="bg-BG" dirty="0"/>
          </a:p>
        </p:txBody>
      </p:sp>
      <p:pic>
        <p:nvPicPr>
          <p:cNvPr id="2050" name="Picture 2" descr="Capture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7461" y="2852888"/>
            <a:ext cx="5724525"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11660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207368" y="1366959"/>
            <a:ext cx="11638083" cy="369332"/>
          </a:xfrm>
          <a:prstGeom prst="rect">
            <a:avLst/>
          </a:prstGeom>
        </p:spPr>
        <p:txBody>
          <a:bodyPr wrap="square">
            <a:spAutoFit/>
          </a:bodyPr>
          <a:lstStyle/>
          <a:p>
            <a:pPr algn="ct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ПОДРАЗДЕЛ „ВЕРСИИ НА ПРОЦЕДУРИ ЗА ИЗБОР НА ИЗПЪЛНИТЕЛ И СКЛЮЧЕНИ ДОГОВОРИ“</a:t>
            </a:r>
            <a:endParaRPr lang="bg-BG" dirty="0">
              <a:latin typeface="Times New Roman" panose="02020603050405020304" pitchFamily="18" charset="0"/>
              <a:cs typeface="Times New Roman" panose="02020603050405020304" pitchFamily="18" charset="0"/>
            </a:endParaRPr>
          </a:p>
        </p:txBody>
      </p:sp>
      <p:sp>
        <p:nvSpPr>
          <p:cNvPr id="4" name="Правоъгълник 3"/>
          <p:cNvSpPr/>
          <p:nvPr/>
        </p:nvSpPr>
        <p:spPr>
          <a:xfrm>
            <a:off x="300256" y="2066191"/>
            <a:ext cx="11638083" cy="646331"/>
          </a:xfrm>
          <a:prstGeom prst="rect">
            <a:avLst/>
          </a:prstGeom>
        </p:spPr>
        <p:txBody>
          <a:bodyPr wrap="square">
            <a:spAutoFit/>
          </a:bodyPr>
          <a:lstStyle/>
          <a:p>
            <a:pPr algn="just"/>
            <a:r>
              <a:rPr lang="bg-BG" dirty="0">
                <a:latin typeface="Times New Roman" panose="02020603050405020304" pitchFamily="18" charset="0"/>
                <a:ea typeface="Times New Roman" panose="02020603050405020304" pitchFamily="18" charset="0"/>
              </a:rPr>
              <a:t>В случай че се въвежда обществена поръчка, по която вече е сключен договор, в „Прикачени документи“ следва да се прикачи сканирана цялата документация по проведения избор на </a:t>
            </a:r>
            <a:r>
              <a:rPr lang="bg-BG" dirty="0" smtClean="0">
                <a:latin typeface="Times New Roman" panose="02020603050405020304" pitchFamily="18" charset="0"/>
                <a:ea typeface="Times New Roman" panose="02020603050405020304" pitchFamily="18" charset="0"/>
              </a:rPr>
              <a:t>изпълнител.</a:t>
            </a:r>
            <a:endParaRPr lang="bg-BG" dirty="0"/>
          </a:p>
        </p:txBody>
      </p:sp>
      <p:sp>
        <p:nvSpPr>
          <p:cNvPr id="8" name="Правоъгълник 7"/>
          <p:cNvSpPr/>
          <p:nvPr/>
        </p:nvSpPr>
        <p:spPr>
          <a:xfrm>
            <a:off x="346699" y="2878903"/>
            <a:ext cx="11545195" cy="2031325"/>
          </a:xfrm>
          <a:prstGeom prst="rect">
            <a:avLst/>
          </a:prstGeom>
        </p:spPr>
        <p:txBody>
          <a:bodyPr wrap="square">
            <a:spAutoFit/>
          </a:bodyPr>
          <a:lstStyle/>
          <a:p>
            <a:pPr algn="just">
              <a:spcAft>
                <a:spcPts val="0"/>
              </a:spcAft>
            </a:pPr>
            <a:r>
              <a:rPr lang="bg-BG" b="1" u="sng" dirty="0">
                <a:latin typeface="Times New Roman" panose="02020603050405020304" pitchFamily="18" charset="0"/>
                <a:ea typeface="Times New Roman" panose="02020603050405020304" pitchFamily="18" charset="0"/>
              </a:rPr>
              <a:t>ВАЖНО:</a:t>
            </a:r>
            <a:endParaRPr lang="bg-BG" dirty="0">
              <a:latin typeface="Times New Roman" panose="02020603050405020304" pitchFamily="18" charset="0"/>
              <a:ea typeface="Times New Roman" panose="02020603050405020304" pitchFamily="18" charset="0"/>
            </a:endParaRPr>
          </a:p>
          <a:p>
            <a:pPr marL="342900" lvl="0" indent="-342900" algn="just">
              <a:spcAft>
                <a:spcPts val="0"/>
              </a:spcAft>
              <a:buFont typeface="Wingdings" panose="05000000000000000000" pitchFamily="2" charset="2"/>
              <a:buChar char=""/>
            </a:pPr>
            <a:r>
              <a:rPr lang="bg-BG" i="1" dirty="0">
                <a:latin typeface="Times New Roman" panose="02020603050405020304" pitchFamily="18" charset="0"/>
                <a:ea typeface="Times New Roman" panose="02020603050405020304" pitchFamily="18" charset="0"/>
              </a:rPr>
              <a:t>Документацията по проведения избор на изпълнител включително и сключения договор се прикачват </a:t>
            </a:r>
            <a:r>
              <a:rPr lang="bg-BG" b="1" i="1" dirty="0">
                <a:latin typeface="Times New Roman" panose="02020603050405020304" pitchFamily="18" charset="0"/>
                <a:ea typeface="Times New Roman" panose="02020603050405020304" pitchFamily="18" charset="0"/>
              </a:rPr>
              <a:t>в срок до 15 работни дни от сключването на договор с избрания изпълнител</a:t>
            </a:r>
            <a:r>
              <a:rPr lang="bg-BG" i="1" dirty="0">
                <a:latin typeface="Times New Roman" panose="02020603050405020304" pitchFamily="18" charset="0"/>
                <a:ea typeface="Times New Roman" panose="02020603050405020304" pitchFamily="18" charset="0"/>
              </a:rPr>
              <a:t>. </a:t>
            </a:r>
            <a:endParaRPr lang="bg-BG" dirty="0">
              <a:latin typeface="Times New Roman" panose="02020603050405020304" pitchFamily="18" charset="0"/>
              <a:ea typeface="Times New Roman" panose="02020603050405020304" pitchFamily="18" charset="0"/>
            </a:endParaRPr>
          </a:p>
          <a:p>
            <a:pPr marL="285750" indent="-285750" algn="just">
              <a:buFont typeface="Wingdings" panose="05000000000000000000" pitchFamily="2" charset="2"/>
              <a:buChar char="ü"/>
            </a:pPr>
            <a:r>
              <a:rPr lang="bg-BG" i="1" dirty="0">
                <a:latin typeface="Times New Roman" panose="02020603050405020304" pitchFamily="18" charset="0"/>
                <a:ea typeface="Times New Roman" panose="02020603050405020304" pitchFamily="18" charset="0"/>
              </a:rPr>
              <a:t>УО осъществява последващ контрол на всички процедури за избор на изпълнители за реализиране на дейностите по </a:t>
            </a:r>
            <a:r>
              <a:rPr lang="bg-BG" i="1" dirty="0" smtClean="0">
                <a:latin typeface="Times New Roman" panose="02020603050405020304" pitchFamily="18" charset="0"/>
                <a:ea typeface="Times New Roman" panose="02020603050405020304" pitchFamily="18" charset="0"/>
              </a:rPr>
              <a:t>проекта, </a:t>
            </a:r>
            <a:r>
              <a:rPr lang="bg-BG" i="1" dirty="0">
                <a:latin typeface="Times New Roman" panose="02020603050405020304" pitchFamily="18" charset="0"/>
                <a:ea typeface="Times New Roman" panose="02020603050405020304" pitchFamily="18" charset="0"/>
              </a:rPr>
              <a:t>независимо от основанието, на което са проведени, вида им и прогнозната им стойност, включително такива, които са обявени за нуждите на възложителя, но по тях ще се извършват разходи по </a:t>
            </a:r>
            <a:r>
              <a:rPr lang="bg-BG" i="1" dirty="0" smtClean="0">
                <a:latin typeface="Times New Roman" panose="02020603050405020304" pitchFamily="18" charset="0"/>
                <a:ea typeface="Times New Roman" panose="02020603050405020304" pitchFamily="18" charset="0"/>
              </a:rPr>
              <a:t>проекта.</a:t>
            </a:r>
            <a:endParaRPr lang="bg-BG" dirty="0"/>
          </a:p>
        </p:txBody>
      </p:sp>
    </p:spTree>
    <p:extLst>
      <p:ext uri="{BB962C8B-B14F-4D97-AF65-F5344CB8AC3E}">
        <p14:creationId xmlns:p14="http://schemas.microsoft.com/office/powerpoint/2010/main" val="27190454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207368" y="1366959"/>
            <a:ext cx="11638083" cy="369332"/>
          </a:xfrm>
          <a:prstGeom prst="rect">
            <a:avLst/>
          </a:prstGeom>
        </p:spPr>
        <p:txBody>
          <a:bodyPr wrap="square">
            <a:spAutoFit/>
          </a:bodyPr>
          <a:lstStyle/>
          <a:p>
            <a:pPr algn="ct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ПОДРАЗДЕЛ „ВЕРСИИ НА ПРОЦЕДУРИ ЗА ИЗБОР НА ИЗПЪЛНИТЕЛ И СКЛЮЧЕНИ ДОГОВОРИ“</a:t>
            </a:r>
            <a:endParaRPr lang="bg-BG" dirty="0">
              <a:latin typeface="Times New Roman" panose="02020603050405020304" pitchFamily="18" charset="0"/>
              <a:cs typeface="Times New Roman" panose="02020603050405020304" pitchFamily="18" charset="0"/>
            </a:endParaRPr>
          </a:p>
        </p:txBody>
      </p:sp>
      <p:sp>
        <p:nvSpPr>
          <p:cNvPr id="3" name="Правоъгълник 2"/>
          <p:cNvSpPr/>
          <p:nvPr/>
        </p:nvSpPr>
        <p:spPr>
          <a:xfrm>
            <a:off x="260970" y="2179809"/>
            <a:ext cx="4140429" cy="369332"/>
          </a:xfrm>
          <a:prstGeom prst="rect">
            <a:avLst/>
          </a:prstGeom>
        </p:spPr>
        <p:txBody>
          <a:bodyPr wrap="none">
            <a:spAutoFit/>
          </a:bodyPr>
          <a:lstStyle/>
          <a:p>
            <a:pPr algn="just">
              <a:spcAft>
                <a:spcPts val="0"/>
              </a:spcAft>
            </a:pPr>
            <a:r>
              <a:rPr lang="bg-BG" dirty="0">
                <a:latin typeface="Times New Roman" panose="02020603050405020304" pitchFamily="18" charset="0"/>
                <a:ea typeface="Times New Roman" panose="02020603050405020304" pitchFamily="18" charset="0"/>
              </a:rPr>
              <a:t>Следва избиране на бутон „Продължи“. </a:t>
            </a:r>
            <a:endParaRPr lang="bg-BG" dirty="0">
              <a:effectLst/>
              <a:latin typeface="Times New Roman" panose="02020603050405020304" pitchFamily="18" charset="0"/>
              <a:ea typeface="Times New Roman" panose="02020603050405020304" pitchFamily="18" charset="0"/>
            </a:endParaRPr>
          </a:p>
        </p:txBody>
      </p:sp>
      <p:pic>
        <p:nvPicPr>
          <p:cNvPr id="3074"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0321" y="2993373"/>
            <a:ext cx="5972175"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9266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300256" y="1312989"/>
            <a:ext cx="11638083" cy="369332"/>
          </a:xfrm>
          <a:prstGeom prst="rect">
            <a:avLst/>
          </a:prstGeom>
        </p:spPr>
        <p:txBody>
          <a:bodyPr wrap="square">
            <a:spAutoFit/>
          </a:bodyPr>
          <a:lstStyle/>
          <a:p>
            <a:pPr algn="ct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ПОДРАЗДЕЛ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„ВЕРСИИ НА ПЛАН ЗА РАЗХОДВАНЕ НА СРЕДСТВА“ </a:t>
            </a:r>
            <a:endParaRPr lang="bg-BG" dirty="0">
              <a:latin typeface="Times New Roman" panose="02020603050405020304" pitchFamily="18" charset="0"/>
              <a:cs typeface="Times New Roman" panose="02020603050405020304" pitchFamily="18" charset="0"/>
            </a:endParaRPr>
          </a:p>
        </p:txBody>
      </p:sp>
      <p:sp>
        <p:nvSpPr>
          <p:cNvPr id="4" name="Правоъгълник 3"/>
          <p:cNvSpPr/>
          <p:nvPr/>
        </p:nvSpPr>
        <p:spPr>
          <a:xfrm>
            <a:off x="214918" y="1673477"/>
            <a:ext cx="11723421" cy="646331"/>
          </a:xfrm>
          <a:prstGeom prst="rect">
            <a:avLst/>
          </a:prstGeom>
        </p:spPr>
        <p:txBody>
          <a:bodyPr wrap="square">
            <a:spAutoFit/>
          </a:bodyPr>
          <a:lstStyle/>
          <a:p>
            <a:pPr algn="just"/>
            <a:r>
              <a:rPr lang="bg-BG" dirty="0">
                <a:latin typeface="Times New Roman" panose="02020603050405020304" pitchFamily="18" charset="0"/>
                <a:ea typeface="Times New Roman" panose="02020603050405020304" pitchFamily="18" charset="0"/>
              </a:rPr>
              <a:t>За да се въведе план за разходване на средства</a:t>
            </a:r>
            <a:r>
              <a:rPr lang="bg-BG" b="1" dirty="0">
                <a:latin typeface="Times New Roman" panose="02020603050405020304" pitchFamily="18" charset="0"/>
                <a:ea typeface="Times New Roman" panose="02020603050405020304" pitchFamily="18" charset="0"/>
              </a:rPr>
              <a:t> </a:t>
            </a:r>
            <a:r>
              <a:rPr lang="bg-BG" dirty="0">
                <a:latin typeface="Times New Roman" panose="02020603050405020304" pitchFamily="18" charset="0"/>
                <a:ea typeface="Times New Roman" panose="02020603050405020304" pitchFamily="18" charset="0"/>
              </a:rPr>
              <a:t>към досието на </a:t>
            </a:r>
            <a:r>
              <a:rPr lang="bg-BG" dirty="0" smtClean="0">
                <a:latin typeface="Times New Roman" panose="02020603050405020304" pitchFamily="18" charset="0"/>
                <a:ea typeface="Times New Roman" panose="02020603050405020304" pitchFamily="18" charset="0"/>
              </a:rPr>
              <a:t>договора, </a:t>
            </a:r>
            <a:r>
              <a:rPr lang="bg-BG" dirty="0">
                <a:latin typeface="Times New Roman" panose="02020603050405020304" pitchFamily="18" charset="0"/>
                <a:ea typeface="Times New Roman" panose="02020603050405020304" pitchFamily="18" charset="0"/>
              </a:rPr>
              <a:t>се избира „Нов план за разходване на средствата“. </a:t>
            </a:r>
            <a:r>
              <a:rPr lang="bg-BG" dirty="0" smtClean="0">
                <a:latin typeface="Times New Roman" panose="02020603050405020304" pitchFamily="18" charset="0"/>
                <a:ea typeface="Times New Roman" panose="02020603050405020304" pitchFamily="18" charset="0"/>
              </a:rPr>
              <a:t>Той се </a:t>
            </a:r>
            <a:r>
              <a:rPr lang="bg-BG" dirty="0">
                <a:latin typeface="Times New Roman" panose="02020603050405020304" pitchFamily="18" charset="0"/>
                <a:ea typeface="Times New Roman" panose="02020603050405020304" pitchFamily="18" charset="0"/>
              </a:rPr>
              <a:t>въвежда и актуализира при подаване на всяко искане за междинно плащане.</a:t>
            </a:r>
            <a:endParaRPr lang="bg-BG" dirty="0"/>
          </a:p>
        </p:txBody>
      </p:sp>
      <p:pic>
        <p:nvPicPr>
          <p:cNvPr id="5122"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33209" y="2425196"/>
            <a:ext cx="5972175" cy="362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68826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300256" y="1463788"/>
            <a:ext cx="11638083" cy="369332"/>
          </a:xfrm>
          <a:prstGeom prst="rect">
            <a:avLst/>
          </a:prstGeom>
        </p:spPr>
        <p:txBody>
          <a:bodyPr wrap="square">
            <a:spAutoFit/>
          </a:bodyPr>
          <a:lstStyle/>
          <a:p>
            <a:pPr algn="ct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ПОДРАЗДЕЛ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„ВЕРСИИ НА ПЛАН ЗА РАЗХОДВАНЕ НА СРЕДСТВА“ </a:t>
            </a:r>
            <a:endParaRPr lang="bg-BG" dirty="0">
              <a:latin typeface="Times New Roman" panose="02020603050405020304" pitchFamily="18" charset="0"/>
              <a:cs typeface="Times New Roman" panose="02020603050405020304" pitchFamily="18" charset="0"/>
            </a:endParaRPr>
          </a:p>
        </p:txBody>
      </p:sp>
      <p:sp>
        <p:nvSpPr>
          <p:cNvPr id="3" name="Правоъгълник 2"/>
          <p:cNvSpPr/>
          <p:nvPr/>
        </p:nvSpPr>
        <p:spPr>
          <a:xfrm>
            <a:off x="214918" y="1774259"/>
            <a:ext cx="11598797" cy="646331"/>
          </a:xfrm>
          <a:prstGeom prst="rect">
            <a:avLst/>
          </a:prstGeom>
        </p:spPr>
        <p:txBody>
          <a:bodyPr wrap="square">
            <a:spAutoFit/>
          </a:bodyPr>
          <a:lstStyle/>
          <a:p>
            <a:pPr algn="just"/>
            <a:r>
              <a:rPr lang="bg-BG" dirty="0">
                <a:latin typeface="Times New Roman" panose="02020603050405020304" pitchFamily="18" charset="0"/>
                <a:ea typeface="Times New Roman" panose="02020603050405020304" pitchFamily="18" charset="0"/>
              </a:rPr>
              <a:t>В генерираната форма се попълва исканата информация относно планираните разходи, разпределени по тримесечия. Системата автоматично сумира въведените стойности в раздела с обща стойност на разходите.</a:t>
            </a:r>
            <a:endParaRPr lang="bg-BG" dirty="0"/>
          </a:p>
        </p:txBody>
      </p:sp>
      <p:pic>
        <p:nvPicPr>
          <p:cNvPr id="6146"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42528" y="2420590"/>
            <a:ext cx="5743575"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73325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300256" y="1463788"/>
            <a:ext cx="11638083" cy="369332"/>
          </a:xfrm>
          <a:prstGeom prst="rect">
            <a:avLst/>
          </a:prstGeom>
        </p:spPr>
        <p:txBody>
          <a:bodyPr wrap="square">
            <a:spAutoFit/>
          </a:bodyPr>
          <a:lstStyle/>
          <a:p>
            <a:pPr algn="ct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ПОДРАЗДЕЛ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„ВЕРСИИ НА ПЛАН ЗА РАЗХОДВАНЕ НА СРЕДСТВА“ </a:t>
            </a:r>
            <a:endParaRPr lang="bg-BG" dirty="0">
              <a:latin typeface="Times New Roman" panose="02020603050405020304" pitchFamily="18" charset="0"/>
              <a:cs typeface="Times New Roman" panose="02020603050405020304" pitchFamily="18" charset="0"/>
            </a:endParaRPr>
          </a:p>
        </p:txBody>
      </p:sp>
      <p:sp>
        <p:nvSpPr>
          <p:cNvPr id="4" name="Правоъгълник 3"/>
          <p:cNvSpPr/>
          <p:nvPr/>
        </p:nvSpPr>
        <p:spPr>
          <a:xfrm>
            <a:off x="260969" y="1983919"/>
            <a:ext cx="11638084" cy="1754326"/>
          </a:xfrm>
          <a:prstGeom prst="rect">
            <a:avLst/>
          </a:prstGeom>
        </p:spPr>
        <p:txBody>
          <a:bodyPr wrap="square">
            <a:spAutoFit/>
          </a:bodyPr>
          <a:lstStyle/>
          <a:p>
            <a:pPr algn="just">
              <a:spcAft>
                <a:spcPts val="0"/>
              </a:spcAft>
            </a:pPr>
            <a:r>
              <a:rPr lang="bg-BG" dirty="0">
                <a:latin typeface="Times New Roman" panose="02020603050405020304" pitchFamily="18" charset="0"/>
                <a:ea typeface="Times New Roman" panose="02020603050405020304" pitchFamily="18" charset="0"/>
              </a:rPr>
              <a:t>След като е избран бутон „Продължи“, системата извършва проверка на въведените данни. Ако системата не открие допуснати грешки и/или предпоставки за възможни грешки, формулярът се зарежда в режим за преглед и статусът на документа може да бъде променен на „Приключен“ чрез избор на бутон „Приключи“. При успешно приключване системата запазва данните и визуализира съобщението, че планът за разходване на средствата е приключен успешно. Въведеният план за разходване на средствата се класира в Подраздел 3 „Версии на план за разходване на средствата“ в досието на договора.</a:t>
            </a:r>
            <a:endParaRPr lang="bg-BG"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464816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12" name="Правоъгълник 11"/>
          <p:cNvSpPr/>
          <p:nvPr/>
        </p:nvSpPr>
        <p:spPr>
          <a:xfrm>
            <a:off x="300254" y="1359853"/>
            <a:ext cx="11638083" cy="369332"/>
          </a:xfrm>
          <a:prstGeom prst="rect">
            <a:avLst/>
          </a:prstGeom>
        </p:spPr>
        <p:txBody>
          <a:bodyPr wrap="square">
            <a:spAutoFit/>
          </a:bodyPr>
          <a:lstStyle/>
          <a:p>
            <a:pPr algn="ct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III. </a:t>
            </a: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РАЗДЕЛ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„ОТЧЕТНИ ДОКУМЕНТИ“ </a:t>
            </a:r>
            <a:endParaRPr lang="bg-BG" dirty="0">
              <a:latin typeface="Times New Roman" panose="02020603050405020304" pitchFamily="18" charset="0"/>
              <a:cs typeface="Times New Roman" panose="02020603050405020304" pitchFamily="18" charset="0"/>
            </a:endParaRPr>
          </a:p>
        </p:txBody>
      </p:sp>
      <p:sp>
        <p:nvSpPr>
          <p:cNvPr id="3" name="Правоъгълник 2"/>
          <p:cNvSpPr/>
          <p:nvPr/>
        </p:nvSpPr>
        <p:spPr>
          <a:xfrm>
            <a:off x="300255" y="1729185"/>
            <a:ext cx="11598798" cy="369332"/>
          </a:xfrm>
          <a:prstGeom prst="rect">
            <a:avLst/>
          </a:prstGeom>
        </p:spPr>
        <p:txBody>
          <a:bodyPr wrap="square">
            <a:spAutoFit/>
          </a:bodyPr>
          <a:lstStyle/>
          <a:p>
            <a:pPr lvl="0" algn="ctr">
              <a:spcBef>
                <a:spcPts val="1200"/>
              </a:spcBef>
              <a:spcAft>
                <a:spcPts val="300"/>
              </a:spcAft>
              <a:buSzPts val="1200"/>
            </a:pPr>
            <a:r>
              <a:rPr lang="bg-BG" b="1" dirty="0">
                <a:latin typeface="Times New Roman" panose="02020603050405020304" pitchFamily="18" charset="0"/>
                <a:cs typeface="Times New Roman" panose="02020603050405020304" pitchFamily="18" charset="0"/>
              </a:rPr>
              <a:t>Въвеждане на пакет отчетни документи</a:t>
            </a:r>
            <a:endParaRPr lang="bg-BG" sz="2000" b="1" i="1" dirty="0">
              <a:effectLst/>
              <a:latin typeface="Calibri Light" panose="020F0302020204030204" pitchFamily="34" charset="0"/>
              <a:cs typeface="Times New Roman" panose="02020603050405020304" pitchFamily="18" charset="0"/>
            </a:endParaRPr>
          </a:p>
        </p:txBody>
      </p:sp>
      <p:sp>
        <p:nvSpPr>
          <p:cNvPr id="9" name="Правоъгълник 8"/>
          <p:cNvSpPr/>
          <p:nvPr/>
        </p:nvSpPr>
        <p:spPr>
          <a:xfrm>
            <a:off x="319895" y="2061383"/>
            <a:ext cx="11598800" cy="3416320"/>
          </a:xfrm>
          <a:prstGeom prst="rect">
            <a:avLst/>
          </a:prstGeom>
        </p:spPr>
        <p:txBody>
          <a:bodyPr wrap="square">
            <a:spAutoFit/>
          </a:bodyPr>
          <a:lstStyle/>
          <a:p>
            <a:r>
              <a:rPr lang="ru-RU" b="1" dirty="0">
                <a:latin typeface="Times New Roman" panose="02020603050405020304" pitchFamily="18" charset="0"/>
                <a:cs typeface="Times New Roman" panose="02020603050405020304" pitchFamily="18" charset="0"/>
              </a:rPr>
              <a:t>ВАЖНО:</a:t>
            </a:r>
          </a:p>
          <a:p>
            <a:pPr marL="285750" indent="-285750" algn="just">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Във</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всички</a:t>
            </a:r>
            <a:r>
              <a:rPr lang="ru-RU" dirty="0">
                <a:latin typeface="Times New Roman" panose="02020603050405020304" pitchFamily="18" charset="0"/>
                <a:cs typeface="Times New Roman" panose="02020603050405020304" pitchFamily="18" charset="0"/>
              </a:rPr>
              <a:t> полета, </a:t>
            </a:r>
            <a:r>
              <a:rPr lang="ru-RU" dirty="0" err="1">
                <a:latin typeface="Times New Roman" panose="02020603050405020304" pitchFamily="18" charset="0"/>
                <a:cs typeface="Times New Roman" panose="02020603050405020304" pitchFamily="18" charset="0"/>
              </a:rPr>
              <a:t>предназначени</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попълване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бенефициентът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трябва</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въведе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относимата</a:t>
            </a:r>
            <a:r>
              <a:rPr lang="ru-RU" dirty="0">
                <a:latin typeface="Times New Roman" panose="02020603050405020304" pitchFamily="18" charset="0"/>
                <a:cs typeface="Times New Roman" panose="02020603050405020304" pitchFamily="18" charset="0"/>
              </a:rPr>
              <a:t> информация. </a:t>
            </a:r>
          </a:p>
          <a:p>
            <a:pPr marL="285750" indent="-285750" algn="just">
              <a:buFont typeface="Arial" panose="020B0604020202020204" pitchFamily="34" charset="0"/>
              <a:buChar char="•"/>
            </a:pPr>
            <a:r>
              <a:rPr lang="ru-RU" dirty="0" smtClean="0">
                <a:latin typeface="Times New Roman" panose="02020603050405020304" pitchFamily="18" charset="0"/>
                <a:cs typeface="Times New Roman" panose="02020603050405020304" pitchFamily="18" charset="0"/>
              </a:rPr>
              <a:t>При </a:t>
            </a:r>
            <a:r>
              <a:rPr lang="ru-RU" dirty="0" err="1">
                <a:latin typeface="Times New Roman" panose="02020603050405020304" pitchFamily="18" charset="0"/>
                <a:cs typeface="Times New Roman" panose="02020603050405020304" pitchFamily="18" charset="0"/>
              </a:rPr>
              <a:t>създаване</a:t>
            </a:r>
            <a:r>
              <a:rPr lang="ru-RU" dirty="0">
                <a:latin typeface="Times New Roman" panose="02020603050405020304" pitchFamily="18" charset="0"/>
                <a:cs typeface="Times New Roman" panose="02020603050405020304" pitchFamily="18" charset="0"/>
              </a:rPr>
              <a:t> на нов пакет </a:t>
            </a:r>
            <a:r>
              <a:rPr lang="ru-RU" dirty="0" err="1">
                <a:latin typeface="Times New Roman" panose="02020603050405020304" pitchFamily="18" charset="0"/>
                <a:cs typeface="Times New Roman" panose="02020603050405020304" pitchFamily="18" charset="0"/>
              </a:rPr>
              <a:t>отчетни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документи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докато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информацията</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техническия</a:t>
            </a:r>
            <a:r>
              <a:rPr lang="ru-RU" dirty="0">
                <a:latin typeface="Times New Roman" panose="02020603050405020304" pitchFamily="18" charset="0"/>
                <a:cs typeface="Times New Roman" panose="02020603050405020304" pitchFamily="18" charset="0"/>
              </a:rPr>
              <a:t> отчет, </a:t>
            </a:r>
            <a:r>
              <a:rPr lang="ru-RU" dirty="0" err="1">
                <a:latin typeface="Times New Roman" panose="02020603050405020304" pitchFamily="18" charset="0"/>
                <a:cs typeface="Times New Roman" panose="02020603050405020304" pitchFamily="18" charset="0"/>
              </a:rPr>
              <a:t>финансовия</a:t>
            </a:r>
            <a:r>
              <a:rPr lang="ru-RU" dirty="0">
                <a:latin typeface="Times New Roman" panose="02020603050405020304" pitchFamily="18" charset="0"/>
                <a:cs typeface="Times New Roman" panose="02020603050405020304" pitchFamily="18" charset="0"/>
              </a:rPr>
              <a:t> отчет и </a:t>
            </a:r>
            <a:r>
              <a:rPr lang="ru-RU" dirty="0" err="1">
                <a:latin typeface="Times New Roman" panose="02020603050405020304" pitchFamily="18" charset="0"/>
                <a:cs typeface="Times New Roman" panose="02020603050405020304" pitchFamily="18" charset="0"/>
              </a:rPr>
              <a:t>искането</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плащане</a:t>
            </a:r>
            <a:r>
              <a:rPr lang="ru-RU" dirty="0">
                <a:latin typeface="Times New Roman" panose="02020603050405020304" pitchFamily="18" charset="0"/>
                <a:cs typeface="Times New Roman" panose="02020603050405020304" pitchFamily="18" charset="0"/>
              </a:rPr>
              <a:t> не </a:t>
            </a:r>
            <a:r>
              <a:rPr lang="ru-RU" dirty="0" err="1">
                <a:latin typeface="Times New Roman" panose="02020603050405020304" pitchFamily="18" charset="0"/>
                <a:cs typeface="Times New Roman" panose="02020603050405020304" pitchFamily="18" charset="0"/>
              </a:rPr>
              <a:t>бъдат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въведени</a:t>
            </a:r>
            <a:r>
              <a:rPr lang="ru-RU" dirty="0">
                <a:latin typeface="Times New Roman" panose="02020603050405020304" pitchFamily="18" charset="0"/>
                <a:cs typeface="Times New Roman" panose="02020603050405020304" pitchFamily="18" charset="0"/>
              </a:rPr>
              <a:t> и </a:t>
            </a:r>
            <a:r>
              <a:rPr lang="ru-RU" dirty="0" err="1">
                <a:latin typeface="Times New Roman" panose="02020603050405020304" pitchFamily="18" charset="0"/>
                <a:cs typeface="Times New Roman" panose="02020603050405020304" pitchFamily="18" charset="0"/>
              </a:rPr>
              <a:t>съответно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статусът</a:t>
            </a:r>
            <a:r>
              <a:rPr lang="ru-RU" dirty="0">
                <a:latin typeface="Times New Roman" panose="02020603050405020304" pitchFamily="18" charset="0"/>
                <a:cs typeface="Times New Roman" panose="02020603050405020304" pitchFamily="18" charset="0"/>
              </a:rPr>
              <a:t> не се </a:t>
            </a:r>
            <a:r>
              <a:rPr lang="ru-RU" dirty="0" err="1">
                <a:latin typeface="Times New Roman" panose="02020603050405020304" pitchFamily="18" charset="0"/>
                <a:cs typeface="Times New Roman" panose="02020603050405020304" pitchFamily="18" charset="0"/>
              </a:rPr>
              <a:t>промени</a:t>
            </a:r>
            <a:r>
              <a:rPr lang="ru-RU" dirty="0">
                <a:latin typeface="Times New Roman" panose="02020603050405020304" pitchFamily="18" charset="0"/>
                <a:cs typeface="Times New Roman" panose="02020603050405020304" pitchFamily="18" charset="0"/>
              </a:rPr>
              <a:t> от „Чернова“ на „Приключен“, УО </a:t>
            </a:r>
            <a:r>
              <a:rPr lang="ru-RU" dirty="0" err="1">
                <a:latin typeface="Times New Roman" panose="02020603050405020304" pitchFamily="18" charset="0"/>
                <a:cs typeface="Times New Roman" panose="02020603050405020304" pitchFamily="18" charset="0"/>
              </a:rPr>
              <a:t>няма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възможност</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въвежда</a:t>
            </a:r>
            <a:r>
              <a:rPr lang="ru-RU" dirty="0">
                <a:latin typeface="Times New Roman" panose="02020603050405020304" pitchFamily="18" charset="0"/>
                <a:cs typeface="Times New Roman" panose="02020603050405020304" pitchFamily="18" charset="0"/>
              </a:rPr>
              <a:t> изменения на договора/</a:t>
            </a:r>
            <a:r>
              <a:rPr lang="ru-RU" dirty="0" err="1">
                <a:latin typeface="Times New Roman" panose="02020603050405020304" pitchFamily="18" charset="0"/>
                <a:cs typeface="Times New Roman" panose="02020603050405020304" pitchFamily="18" charset="0"/>
              </a:rPr>
              <a:t>заповедта</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предоставяне</a:t>
            </a:r>
            <a:r>
              <a:rPr lang="ru-RU" dirty="0">
                <a:latin typeface="Times New Roman" panose="02020603050405020304" pitchFamily="18" charset="0"/>
                <a:cs typeface="Times New Roman" panose="02020603050405020304" pitchFamily="18" charset="0"/>
              </a:rPr>
              <a:t> на БФП. </a:t>
            </a:r>
            <a:r>
              <a:rPr lang="ru-RU" dirty="0" err="1">
                <a:latin typeface="Times New Roman" panose="02020603050405020304" pitchFamily="18" charset="0"/>
                <a:cs typeface="Times New Roman" panose="02020603050405020304" pitchFamily="18" charset="0"/>
              </a:rPr>
              <a:t>Когато</a:t>
            </a:r>
            <a:r>
              <a:rPr lang="ru-RU" dirty="0">
                <a:latin typeface="Times New Roman" panose="02020603050405020304" pitchFamily="18" charset="0"/>
                <a:cs typeface="Times New Roman" panose="02020603050405020304" pitchFamily="18" charset="0"/>
              </a:rPr>
              <a:t> се </a:t>
            </a:r>
            <a:r>
              <a:rPr lang="ru-RU" dirty="0" err="1">
                <a:latin typeface="Times New Roman" panose="02020603050405020304" pitchFamily="18" charset="0"/>
                <a:cs typeface="Times New Roman" panose="02020603050405020304" pitchFamily="18" charset="0"/>
              </a:rPr>
              <a:t>подава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искане</a:t>
            </a:r>
            <a:r>
              <a:rPr lang="ru-RU" dirty="0">
                <a:latin typeface="Times New Roman" panose="02020603050405020304" pitchFamily="18" charset="0"/>
                <a:cs typeface="Times New Roman" panose="02020603050405020304" pitchFamily="18" charset="0"/>
              </a:rPr>
              <a:t> за изменение на </a:t>
            </a:r>
            <a:r>
              <a:rPr lang="ru-RU" dirty="0" smtClean="0">
                <a:latin typeface="Times New Roman" panose="02020603050405020304" pitchFamily="18" charset="0"/>
                <a:cs typeface="Times New Roman" panose="02020603050405020304" pitchFamily="18" charset="0"/>
              </a:rPr>
              <a:t>проект, </a:t>
            </a:r>
            <a:r>
              <a:rPr lang="ru-RU" dirty="0" err="1">
                <a:latin typeface="Times New Roman" panose="02020603050405020304" pitchFamily="18" charset="0"/>
                <a:cs typeface="Times New Roman" panose="02020603050405020304" pitchFamily="18" charset="0"/>
              </a:rPr>
              <a:t>бенефициентът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следва</a:t>
            </a:r>
            <a:r>
              <a:rPr lang="ru-RU" dirty="0">
                <a:latin typeface="Times New Roman" panose="02020603050405020304" pitchFamily="18" charset="0"/>
                <a:cs typeface="Times New Roman" panose="02020603050405020304" pitchFamily="18" charset="0"/>
              </a:rPr>
              <a:t> да се </a:t>
            </a:r>
            <a:r>
              <a:rPr lang="ru-RU" dirty="0" err="1">
                <a:latin typeface="Times New Roman" panose="02020603050405020304" pitchFamily="18" charset="0"/>
                <a:cs typeface="Times New Roman" panose="02020603050405020304" pitchFamily="18" charset="0"/>
              </a:rPr>
              <a:t>увери</a:t>
            </a:r>
            <a:r>
              <a:rPr lang="ru-RU" dirty="0">
                <a:latin typeface="Times New Roman" panose="02020603050405020304" pitchFamily="18" charset="0"/>
                <a:cs typeface="Times New Roman" panose="02020603050405020304" pitchFamily="18" charset="0"/>
              </a:rPr>
              <a:t>, че в </a:t>
            </a:r>
            <a:r>
              <a:rPr lang="ru-RU" dirty="0" err="1">
                <a:latin typeface="Times New Roman" panose="02020603050405020304" pitchFamily="18" charset="0"/>
                <a:cs typeface="Times New Roman" panose="02020603050405020304" pitchFamily="18" charset="0"/>
              </a:rPr>
              <a:t>модулите</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системата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няма</a:t>
            </a:r>
            <a:r>
              <a:rPr lang="ru-RU" dirty="0">
                <a:latin typeface="Times New Roman" panose="02020603050405020304" pitchFamily="18" charset="0"/>
                <a:cs typeface="Times New Roman" panose="02020603050405020304" pitchFamily="18" charset="0"/>
              </a:rPr>
              <a:t> версии на </a:t>
            </a:r>
            <a:r>
              <a:rPr lang="ru-RU" dirty="0" err="1">
                <a:latin typeface="Times New Roman" panose="02020603050405020304" pitchFamily="18" charset="0"/>
                <a:cs typeface="Times New Roman" panose="02020603050405020304" pitchFamily="18" charset="0"/>
              </a:rPr>
              <a:t>документи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със</a:t>
            </a:r>
            <a:r>
              <a:rPr lang="ru-RU" dirty="0">
                <a:latin typeface="Times New Roman" panose="02020603050405020304" pitchFamily="18" charset="0"/>
                <a:cs typeface="Times New Roman" panose="02020603050405020304" pitchFamily="18" charset="0"/>
              </a:rPr>
              <a:t> статус „Чернова“. </a:t>
            </a:r>
            <a:r>
              <a:rPr lang="ru-RU" dirty="0" err="1">
                <a:latin typeface="Times New Roman" panose="02020603050405020304" pitchFamily="18" charset="0"/>
                <a:cs typeface="Times New Roman" panose="02020603050405020304" pitchFamily="18" charset="0"/>
              </a:rPr>
              <a:t>Така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бъде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избегнато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забавяне</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отразяването</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одобрените</a:t>
            </a:r>
            <a:r>
              <a:rPr lang="ru-RU" dirty="0">
                <a:latin typeface="Times New Roman" panose="02020603050405020304" pitchFamily="18" charset="0"/>
                <a:cs typeface="Times New Roman" panose="02020603050405020304" pitchFamily="18" charset="0"/>
              </a:rPr>
              <a:t> изменения от страна на УО.</a:t>
            </a:r>
          </a:p>
          <a:p>
            <a:pPr marL="285750" indent="-285750" algn="just">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Системата</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не </a:t>
            </a:r>
            <a:r>
              <a:rPr lang="ru-RU" dirty="0" err="1">
                <a:latin typeface="Times New Roman" panose="02020603050405020304" pitchFamily="18" charset="0"/>
                <a:cs typeface="Times New Roman" panose="02020603050405020304" pitchFamily="18" charset="0"/>
              </a:rPr>
              <a:t>позволява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подаването</a:t>
            </a:r>
            <a:r>
              <a:rPr lang="ru-RU" dirty="0">
                <a:latin typeface="Times New Roman" panose="02020603050405020304" pitchFamily="18" charset="0"/>
                <a:cs typeface="Times New Roman" panose="02020603050405020304" pitchFamily="18" charset="0"/>
              </a:rPr>
              <a:t> на нов пакет </a:t>
            </a:r>
            <a:r>
              <a:rPr lang="ru-RU" dirty="0" err="1">
                <a:latin typeface="Times New Roman" panose="02020603050405020304" pitchFamily="18" charset="0"/>
                <a:cs typeface="Times New Roman" panose="02020603050405020304" pitchFamily="18" charset="0"/>
              </a:rPr>
              <a:t>отчетни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документи</a:t>
            </a:r>
            <a:r>
              <a:rPr lang="ru-RU" dirty="0">
                <a:latin typeface="Times New Roman" panose="02020603050405020304" pitchFamily="18" charset="0"/>
                <a:cs typeface="Times New Roman" panose="02020603050405020304" pitchFamily="18" charset="0"/>
              </a:rPr>
              <a:t>, в случай че </a:t>
            </a:r>
            <a:r>
              <a:rPr lang="ru-RU" dirty="0" err="1">
                <a:latin typeface="Times New Roman" panose="02020603050405020304" pitchFamily="18" charset="0"/>
                <a:cs typeface="Times New Roman" panose="02020603050405020304" pitchFamily="18" charset="0"/>
              </a:rPr>
              <a:t>съществува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предходен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който</a:t>
            </a:r>
            <a:r>
              <a:rPr lang="ru-RU" dirty="0">
                <a:latin typeface="Times New Roman" panose="02020603050405020304" pitchFamily="18" charset="0"/>
                <a:cs typeface="Times New Roman" panose="02020603050405020304" pitchFamily="18" charset="0"/>
              </a:rPr>
              <a:t> не е приключен от УО.</a:t>
            </a:r>
          </a:p>
          <a:p>
            <a:pPr marL="285750" indent="-285750" algn="just">
              <a:buFont typeface="Arial" panose="020B0604020202020204" pitchFamily="34" charset="0"/>
              <a:buChar char="•"/>
            </a:pPr>
            <a:r>
              <a:rPr lang="ru-RU" dirty="0" err="1" smtClean="0">
                <a:latin typeface="Times New Roman" panose="02020603050405020304" pitchFamily="18" charset="0"/>
                <a:cs typeface="Times New Roman" panose="02020603050405020304" pitchFamily="18" charset="0"/>
              </a:rPr>
              <a:t>Добавянето</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и </a:t>
            </a:r>
            <a:r>
              <a:rPr lang="ru-RU" dirty="0" err="1">
                <a:latin typeface="Times New Roman" panose="02020603050405020304" pitchFamily="18" charset="0"/>
                <a:cs typeface="Times New Roman" panose="02020603050405020304" pitchFamily="18" charset="0"/>
              </a:rPr>
              <a:t>приключването</a:t>
            </a:r>
            <a:r>
              <a:rPr lang="ru-RU" dirty="0">
                <a:latin typeface="Times New Roman" panose="02020603050405020304" pitchFamily="18" charset="0"/>
                <a:cs typeface="Times New Roman" panose="02020603050405020304" pitchFamily="18" charset="0"/>
              </a:rPr>
              <a:t> на нов пакет </a:t>
            </a:r>
            <a:r>
              <a:rPr lang="ru-RU" dirty="0" err="1">
                <a:latin typeface="Times New Roman" panose="02020603050405020304" pitchFamily="18" charset="0"/>
                <a:cs typeface="Times New Roman" panose="02020603050405020304" pitchFamily="18" charset="0"/>
              </a:rPr>
              <a:t>отчетни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документи</a:t>
            </a:r>
            <a:r>
              <a:rPr lang="ru-RU" dirty="0">
                <a:latin typeface="Times New Roman" panose="02020603050405020304" pitchFamily="18" charset="0"/>
                <a:cs typeface="Times New Roman" panose="02020603050405020304" pitchFamily="18" charset="0"/>
              </a:rPr>
              <a:t> и </a:t>
            </a:r>
            <a:r>
              <a:rPr lang="ru-RU" dirty="0" err="1">
                <a:latin typeface="Times New Roman" panose="02020603050405020304" pitchFamily="18" charset="0"/>
                <a:cs typeface="Times New Roman" panose="02020603050405020304" pitchFamily="18" charset="0"/>
              </a:rPr>
              <a:t>съответните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елементи</a:t>
            </a:r>
            <a:r>
              <a:rPr lang="ru-RU" dirty="0">
                <a:latin typeface="Times New Roman" panose="02020603050405020304" pitchFamily="18" charset="0"/>
                <a:cs typeface="Times New Roman" panose="02020603050405020304" pitchFamily="18" charset="0"/>
              </a:rPr>
              <a:t> се </a:t>
            </a:r>
            <a:r>
              <a:rPr lang="ru-RU" dirty="0" err="1">
                <a:latin typeface="Times New Roman" panose="02020603050405020304" pitchFamily="18" charset="0"/>
                <a:cs typeface="Times New Roman" panose="02020603050405020304" pitchFamily="18" charset="0"/>
              </a:rPr>
              <a:t>извършва</a:t>
            </a:r>
            <a:r>
              <a:rPr lang="ru-RU" dirty="0">
                <a:latin typeface="Times New Roman" panose="02020603050405020304" pitchFamily="18" charset="0"/>
                <a:cs typeface="Times New Roman" panose="02020603050405020304" pitchFamily="18" charset="0"/>
              </a:rPr>
              <a:t> само от </a:t>
            </a:r>
            <a:r>
              <a:rPr lang="ru-RU" dirty="0" err="1">
                <a:latin typeface="Times New Roman" panose="02020603050405020304" pitchFamily="18" charset="0"/>
                <a:cs typeface="Times New Roman" panose="02020603050405020304" pitchFamily="18" charset="0"/>
              </a:rPr>
              <a:t>оторизираните</a:t>
            </a:r>
            <a:r>
              <a:rPr lang="ru-RU" dirty="0">
                <a:latin typeface="Times New Roman" panose="02020603050405020304" pitchFamily="18" charset="0"/>
                <a:cs typeface="Times New Roman" panose="02020603050405020304" pitchFamily="18" charset="0"/>
              </a:rPr>
              <a:t> лица, на </a:t>
            </a:r>
            <a:r>
              <a:rPr lang="ru-RU" dirty="0" err="1">
                <a:latin typeface="Times New Roman" panose="02020603050405020304" pitchFamily="18" charset="0"/>
                <a:cs typeface="Times New Roman" panose="02020603050405020304" pitchFamily="18" charset="0"/>
              </a:rPr>
              <a:t>които</a:t>
            </a:r>
            <a:r>
              <a:rPr lang="ru-RU" dirty="0">
                <a:latin typeface="Times New Roman" panose="02020603050405020304" pitchFamily="18" charset="0"/>
                <a:cs typeface="Times New Roman" panose="02020603050405020304" pitchFamily="18" charset="0"/>
              </a:rPr>
              <a:t> УО е </a:t>
            </a:r>
            <a:r>
              <a:rPr lang="ru-RU" dirty="0" err="1">
                <a:latin typeface="Times New Roman" panose="02020603050405020304" pitchFamily="18" charset="0"/>
                <a:cs typeface="Times New Roman" panose="02020603050405020304" pitchFamily="18" charset="0"/>
              </a:rPr>
              <a:t>създал</a:t>
            </a:r>
            <a:r>
              <a:rPr lang="ru-RU" dirty="0">
                <a:latin typeface="Times New Roman" panose="02020603050405020304" pitchFamily="18" charset="0"/>
                <a:cs typeface="Times New Roman" panose="02020603050405020304" pitchFamily="18" charset="0"/>
              </a:rPr>
              <a:t> профили за </a:t>
            </a:r>
            <a:r>
              <a:rPr lang="ru-RU" dirty="0" err="1">
                <a:latin typeface="Times New Roman" panose="02020603050405020304" pitchFamily="18" charset="0"/>
                <a:cs typeface="Times New Roman" panose="02020603050405020304" pitchFamily="18" charset="0"/>
              </a:rPr>
              <a:t>достъп</a:t>
            </a:r>
            <a:r>
              <a:rPr lang="ru-RU" dirty="0">
                <a:latin typeface="Times New Roman" panose="02020603050405020304" pitchFamily="18" charset="0"/>
                <a:cs typeface="Times New Roman" panose="02020603050405020304" pitchFamily="18" charset="0"/>
              </a:rPr>
              <a:t> в ИСУН.  </a:t>
            </a:r>
            <a:r>
              <a:rPr lang="ru-RU" dirty="0" err="1">
                <a:latin typeface="Times New Roman" panose="02020603050405020304" pitchFamily="18" charset="0"/>
                <a:cs typeface="Times New Roman" panose="02020603050405020304" pitchFamily="18" charset="0"/>
              </a:rPr>
              <a:t>Лицата</a:t>
            </a:r>
            <a:r>
              <a:rPr lang="ru-RU" dirty="0">
                <a:latin typeface="Times New Roman" panose="02020603050405020304" pitchFamily="18" charset="0"/>
                <a:cs typeface="Times New Roman" panose="02020603050405020304" pitchFamily="18" charset="0"/>
              </a:rPr>
              <a:t> с код за </a:t>
            </a:r>
            <a:r>
              <a:rPr lang="ru-RU" dirty="0" err="1">
                <a:latin typeface="Times New Roman" panose="02020603050405020304" pitchFamily="18" charset="0"/>
                <a:cs typeface="Times New Roman" panose="02020603050405020304" pitchFamily="18" charset="0"/>
              </a:rPr>
              <a:t>достъп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могат</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въвеждат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данни</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преглеждат</a:t>
            </a:r>
            <a:r>
              <a:rPr lang="ru-RU" dirty="0">
                <a:latin typeface="Times New Roman" panose="02020603050405020304" pitchFamily="18" charset="0"/>
                <a:cs typeface="Times New Roman" panose="02020603050405020304" pitchFamily="18" charset="0"/>
              </a:rPr>
              <a:t> и </a:t>
            </a:r>
            <a:r>
              <a:rPr lang="ru-RU" dirty="0" err="1">
                <a:latin typeface="Times New Roman" panose="02020603050405020304" pitchFamily="18" charset="0"/>
                <a:cs typeface="Times New Roman" panose="02020603050405020304" pitchFamily="18" charset="0"/>
              </a:rPr>
              <a:t>редактират</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прикачват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документи</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795113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300254" y="1359853"/>
            <a:ext cx="11638083" cy="369332"/>
          </a:xfrm>
          <a:prstGeom prst="rect">
            <a:avLst/>
          </a:prstGeom>
        </p:spPr>
        <p:txBody>
          <a:bodyPr wrap="square">
            <a:spAutoFit/>
          </a:bodyPr>
          <a:lstStyle/>
          <a:p>
            <a:pPr algn="ct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III. </a:t>
            </a: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РАЗДЕЛ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„ОТЧЕТНИ ДОКУМЕНТИ“ </a:t>
            </a:r>
            <a:endParaRPr lang="bg-BG" dirty="0">
              <a:latin typeface="Times New Roman" panose="02020603050405020304" pitchFamily="18" charset="0"/>
              <a:cs typeface="Times New Roman" panose="02020603050405020304" pitchFamily="18" charset="0"/>
            </a:endParaRPr>
          </a:p>
        </p:txBody>
      </p:sp>
      <p:sp>
        <p:nvSpPr>
          <p:cNvPr id="4" name="Правоъгълник 3"/>
          <p:cNvSpPr/>
          <p:nvPr/>
        </p:nvSpPr>
        <p:spPr>
          <a:xfrm>
            <a:off x="214918" y="1737215"/>
            <a:ext cx="11638083" cy="923330"/>
          </a:xfrm>
          <a:prstGeom prst="rect">
            <a:avLst/>
          </a:prstGeom>
        </p:spPr>
        <p:txBody>
          <a:bodyPr wrap="square">
            <a:spAutoFit/>
          </a:bodyPr>
          <a:lstStyle/>
          <a:p>
            <a:pPr algn="just"/>
            <a:r>
              <a:rPr lang="bg-BG" dirty="0">
                <a:latin typeface="Times New Roman" panose="02020603050405020304" pitchFamily="18" charset="0"/>
                <a:ea typeface="Times New Roman" panose="02020603050405020304" pitchFamily="18" charset="0"/>
              </a:rPr>
              <a:t>След като са </a:t>
            </a:r>
            <a:r>
              <a:rPr lang="bg-BG" dirty="0" smtClean="0">
                <a:latin typeface="Times New Roman" panose="02020603050405020304" pitchFamily="18" charset="0"/>
                <a:ea typeface="Times New Roman" panose="02020603050405020304" pitchFamily="18" charset="0"/>
              </a:rPr>
              <a:t>въведени </a:t>
            </a:r>
            <a:r>
              <a:rPr lang="bg-BG" dirty="0">
                <a:latin typeface="Times New Roman" panose="02020603050405020304" pitchFamily="18" charset="0"/>
                <a:ea typeface="Times New Roman" panose="02020603050405020304" pitchFamily="18" charset="0"/>
              </a:rPr>
              <a:t>процедурите за избор на </a:t>
            </a:r>
            <a:r>
              <a:rPr lang="bg-BG" dirty="0" smtClean="0">
                <a:latin typeface="Times New Roman" panose="02020603050405020304" pitchFamily="18" charset="0"/>
                <a:ea typeface="Times New Roman" panose="02020603050405020304" pitchFamily="18" charset="0"/>
              </a:rPr>
              <a:t>изпълнители, </a:t>
            </a:r>
            <a:r>
              <a:rPr lang="bg-BG" dirty="0">
                <a:latin typeface="Times New Roman" panose="02020603050405020304" pitchFamily="18" charset="0"/>
                <a:ea typeface="Times New Roman" panose="02020603050405020304" pitchFamily="18" charset="0"/>
              </a:rPr>
              <a:t>физическите/юридически лица – изпълнители и сключените договори за изпълнение на дейности по </a:t>
            </a:r>
            <a:r>
              <a:rPr lang="bg-BG" dirty="0" smtClean="0">
                <a:latin typeface="Times New Roman" panose="02020603050405020304" pitchFamily="18" charset="0"/>
                <a:ea typeface="Times New Roman" panose="02020603050405020304" pitchFamily="18" charset="0"/>
              </a:rPr>
              <a:t>проекта, </a:t>
            </a:r>
            <a:r>
              <a:rPr lang="bg-BG" dirty="0">
                <a:latin typeface="Times New Roman" panose="02020603050405020304" pitchFamily="18" charset="0"/>
                <a:ea typeface="Times New Roman" panose="02020603050405020304" pitchFamily="18" charset="0"/>
              </a:rPr>
              <a:t>може да се регистрира нов пакет отчетни документи. За целта от досието на </a:t>
            </a:r>
            <a:r>
              <a:rPr lang="bg-BG" dirty="0" smtClean="0">
                <a:latin typeface="Times New Roman" panose="02020603050405020304" pitchFamily="18" charset="0"/>
                <a:ea typeface="Times New Roman" panose="02020603050405020304" pitchFamily="18" charset="0"/>
              </a:rPr>
              <a:t>договора се </a:t>
            </a:r>
            <a:r>
              <a:rPr lang="bg-BG" dirty="0">
                <a:latin typeface="Times New Roman" panose="02020603050405020304" pitchFamily="18" charset="0"/>
                <a:ea typeface="Times New Roman" panose="02020603050405020304" pitchFamily="18" charset="0"/>
              </a:rPr>
              <a:t>избира раздел „Отчетни документи“, след което бутон „+ НОВ ПАКЕТ“.</a:t>
            </a:r>
            <a:endParaRPr lang="bg-BG" dirty="0"/>
          </a:p>
        </p:txBody>
      </p:sp>
      <p:pic>
        <p:nvPicPr>
          <p:cNvPr id="7170"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33209" y="2733449"/>
            <a:ext cx="5972175"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авоъгълник 7"/>
          <p:cNvSpPr/>
          <p:nvPr/>
        </p:nvSpPr>
        <p:spPr>
          <a:xfrm>
            <a:off x="300256" y="5065637"/>
            <a:ext cx="11552745" cy="646331"/>
          </a:xfrm>
          <a:prstGeom prst="rect">
            <a:avLst/>
          </a:prstGeom>
        </p:spPr>
        <p:txBody>
          <a:bodyPr wrap="square">
            <a:spAutoFit/>
          </a:bodyPr>
          <a:lstStyle/>
          <a:p>
            <a:pPr algn="just">
              <a:spcAft>
                <a:spcPts val="0"/>
              </a:spcAft>
            </a:pPr>
            <a:r>
              <a:rPr lang="bg-BG" dirty="0">
                <a:latin typeface="Times New Roman" panose="02020603050405020304" pitchFamily="18" charset="0"/>
                <a:ea typeface="Times New Roman" panose="02020603050405020304" pitchFamily="18" charset="0"/>
              </a:rPr>
              <a:t>Следваща стъпка е от падащото меню на полето „Тип“ да се избере типът документ, който ще се включи в пакета отчетни документи:</a:t>
            </a:r>
            <a:endParaRPr lang="bg-BG"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31499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300254" y="1359853"/>
            <a:ext cx="11638083" cy="369332"/>
          </a:xfrm>
          <a:prstGeom prst="rect">
            <a:avLst/>
          </a:prstGeom>
        </p:spPr>
        <p:txBody>
          <a:bodyPr wrap="square">
            <a:spAutoFit/>
          </a:bodyPr>
          <a:lstStyle/>
          <a:p>
            <a:pPr algn="ct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III. </a:t>
            </a: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РАЗДЕЛ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„ОТЧЕТНИ ДОКУМЕНТИ“ </a:t>
            </a:r>
            <a:endParaRPr lang="bg-BG" dirty="0">
              <a:latin typeface="Times New Roman" panose="02020603050405020304" pitchFamily="18" charset="0"/>
              <a:cs typeface="Times New Roman" panose="02020603050405020304" pitchFamily="18" charset="0"/>
            </a:endParaRPr>
          </a:p>
        </p:txBody>
      </p:sp>
      <p:sp>
        <p:nvSpPr>
          <p:cNvPr id="3" name="Правоъгълник 2"/>
          <p:cNvSpPr/>
          <p:nvPr/>
        </p:nvSpPr>
        <p:spPr>
          <a:xfrm>
            <a:off x="300254" y="1704234"/>
            <a:ext cx="11489620" cy="1477328"/>
          </a:xfrm>
          <a:prstGeom prst="rect">
            <a:avLst/>
          </a:prstGeom>
        </p:spPr>
        <p:txBody>
          <a:bodyPr wrap="square">
            <a:spAutoFit/>
          </a:bodyPr>
          <a:lstStyle/>
          <a:p>
            <a:pPr marL="342900" lvl="0" indent="-342900" algn="just">
              <a:spcAft>
                <a:spcPts val="0"/>
              </a:spcAft>
              <a:buFont typeface="+mj-lt"/>
              <a:buAutoNum type="arabicPeriod"/>
            </a:pPr>
            <a:r>
              <a:rPr lang="bg-BG" b="1" dirty="0">
                <a:latin typeface="Times New Roman" panose="02020603050405020304" pitchFamily="18" charset="0"/>
                <a:ea typeface="Times New Roman" panose="02020603050405020304" pitchFamily="18" charset="0"/>
              </a:rPr>
              <a:t>„Авансово искане за плащане</a:t>
            </a:r>
            <a:r>
              <a:rPr lang="bg-BG" b="1" dirty="0" smtClean="0">
                <a:latin typeface="Times New Roman" panose="02020603050405020304" pitchFamily="18" charset="0"/>
                <a:ea typeface="Times New Roman" panose="02020603050405020304" pitchFamily="18" charset="0"/>
              </a:rPr>
              <a:t>“;</a:t>
            </a:r>
          </a:p>
          <a:p>
            <a:pPr marL="342900" lvl="0" indent="-342900" algn="just">
              <a:spcAft>
                <a:spcPts val="0"/>
              </a:spcAft>
              <a:buFont typeface="+mj-lt"/>
              <a:buAutoNum type="arabicPeriod"/>
            </a:pPr>
            <a:r>
              <a:rPr lang="bg-BG" b="1" dirty="0" smtClean="0">
                <a:latin typeface="Times New Roman" panose="02020603050405020304" pitchFamily="18" charset="0"/>
                <a:ea typeface="Times New Roman" panose="02020603050405020304" pitchFamily="18" charset="0"/>
              </a:rPr>
              <a:t>„</a:t>
            </a:r>
            <a:r>
              <a:rPr lang="bg-BG" b="1" dirty="0">
                <a:latin typeface="Times New Roman" panose="02020603050405020304" pitchFamily="18" charset="0"/>
                <a:ea typeface="Times New Roman" panose="02020603050405020304" pitchFamily="18" charset="0"/>
              </a:rPr>
              <a:t>Технически отчет</a:t>
            </a:r>
            <a:r>
              <a:rPr lang="bg-BG" b="1" dirty="0" smtClean="0">
                <a:latin typeface="Times New Roman" panose="02020603050405020304" pitchFamily="18" charset="0"/>
                <a:ea typeface="Times New Roman" panose="02020603050405020304" pitchFamily="18" charset="0"/>
              </a:rPr>
              <a:t>“;</a:t>
            </a:r>
            <a:endParaRPr lang="bg-BG"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pPr>
            <a:r>
              <a:rPr lang="bg-BG" b="1" dirty="0" smtClean="0">
                <a:latin typeface="Times New Roman" panose="02020603050405020304" pitchFamily="18" charset="0"/>
                <a:ea typeface="Times New Roman" panose="02020603050405020304" pitchFamily="18" charset="0"/>
              </a:rPr>
              <a:t>„</a:t>
            </a:r>
            <a:r>
              <a:rPr lang="bg-BG" b="1" dirty="0">
                <a:latin typeface="Times New Roman" panose="02020603050405020304" pitchFamily="18" charset="0"/>
                <a:ea typeface="Times New Roman" panose="02020603050405020304" pitchFamily="18" charset="0"/>
              </a:rPr>
              <a:t>Искане за плащане, технически отчет, финансов отчет“</a:t>
            </a:r>
            <a:r>
              <a:rPr lang="bg-BG" dirty="0">
                <a:latin typeface="Times New Roman" panose="02020603050405020304" pitchFamily="18" charset="0"/>
                <a:ea typeface="Times New Roman" panose="02020603050405020304" pitchFamily="18" charset="0"/>
              </a:rPr>
              <a:t> – избира се при подаване на искане за междинно/окончателно плащане, придружено с междинен/окончателен технически отчет и финансов отчет;</a:t>
            </a:r>
          </a:p>
          <a:p>
            <a:r>
              <a:rPr lang="bg-BG" b="1" dirty="0" smtClean="0">
                <a:latin typeface="Times New Roman" panose="02020603050405020304" pitchFamily="18" charset="0"/>
                <a:ea typeface="Times New Roman" panose="02020603050405020304" pitchFamily="18" charset="0"/>
              </a:rPr>
              <a:t>4. „Искане </a:t>
            </a:r>
            <a:r>
              <a:rPr lang="bg-BG" b="1" dirty="0">
                <a:latin typeface="Times New Roman" panose="02020603050405020304" pitchFamily="18" charset="0"/>
                <a:ea typeface="Times New Roman" panose="02020603050405020304" pitchFamily="18" charset="0"/>
              </a:rPr>
              <a:t>за плащане и финансов отчет</a:t>
            </a:r>
            <a:r>
              <a:rPr lang="bg-BG" b="1" dirty="0" smtClean="0">
                <a:latin typeface="Times New Roman" panose="02020603050405020304" pitchFamily="18" charset="0"/>
                <a:ea typeface="Times New Roman" panose="02020603050405020304" pitchFamily="18" charset="0"/>
              </a:rPr>
              <a:t>“</a:t>
            </a:r>
            <a:r>
              <a:rPr lang="bg-BG" dirty="0" smtClean="0">
                <a:latin typeface="Times New Roman" panose="02020603050405020304" pitchFamily="18" charset="0"/>
                <a:ea typeface="Times New Roman" panose="02020603050405020304" pitchFamily="18" charset="0"/>
              </a:rPr>
              <a:t>.</a:t>
            </a:r>
            <a:endParaRPr lang="bg-BG" dirty="0"/>
          </a:p>
        </p:txBody>
      </p:sp>
      <p:pic>
        <p:nvPicPr>
          <p:cNvPr id="4098"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58976" y="3101806"/>
            <a:ext cx="597217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7742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300256" y="1288471"/>
            <a:ext cx="11638083" cy="369332"/>
          </a:xfrm>
          <a:prstGeom prst="rect">
            <a:avLst/>
          </a:prstGeom>
        </p:spPr>
        <p:txBody>
          <a:bodyPr wrap="square">
            <a:spAutoFit/>
          </a:bodyPr>
          <a:lstStyle/>
          <a:p>
            <a:pPr algn="ct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III. </a:t>
            </a: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РАЗДЕЛ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„ОТЧЕТНИ ДОКУМЕНТИ“ </a:t>
            </a:r>
            <a:endParaRPr lang="bg-BG" dirty="0">
              <a:latin typeface="Times New Roman" panose="02020603050405020304" pitchFamily="18" charset="0"/>
              <a:cs typeface="Times New Roman" panose="02020603050405020304" pitchFamily="18" charset="0"/>
            </a:endParaRPr>
          </a:p>
        </p:txBody>
      </p:sp>
      <p:sp>
        <p:nvSpPr>
          <p:cNvPr id="4" name="Правоъгълник 3"/>
          <p:cNvSpPr/>
          <p:nvPr/>
        </p:nvSpPr>
        <p:spPr>
          <a:xfrm>
            <a:off x="3377423" y="1590816"/>
            <a:ext cx="5470857" cy="369332"/>
          </a:xfrm>
          <a:prstGeom prst="rect">
            <a:avLst/>
          </a:prstGeom>
        </p:spPr>
        <p:txBody>
          <a:bodyPr wrap="none">
            <a:spAutoFit/>
          </a:bodyPr>
          <a:lstStyle/>
          <a:p>
            <a:r>
              <a:rPr lang="bg-BG" dirty="0" smtClean="0">
                <a:latin typeface="Times New Roman" panose="02020603050405020304" pitchFamily="18" charset="0"/>
                <a:ea typeface="Times New Roman" panose="02020603050405020304" pitchFamily="18" charset="0"/>
              </a:rPr>
              <a:t>ИЗПРАЩАНЕ НА ПАКЕТ ОТЧЕТНИ ДОКУМЕНТИ</a:t>
            </a:r>
            <a:endParaRPr lang="bg-BG" dirty="0"/>
          </a:p>
        </p:txBody>
      </p:sp>
      <p:sp>
        <p:nvSpPr>
          <p:cNvPr id="15" name="Правоъгълник 14"/>
          <p:cNvSpPr/>
          <p:nvPr/>
        </p:nvSpPr>
        <p:spPr>
          <a:xfrm>
            <a:off x="260970" y="1917555"/>
            <a:ext cx="11723419" cy="2031325"/>
          </a:xfrm>
          <a:prstGeom prst="rect">
            <a:avLst/>
          </a:prstGeom>
        </p:spPr>
        <p:txBody>
          <a:bodyPr wrap="square">
            <a:spAutoFit/>
          </a:bodyPr>
          <a:lstStyle/>
          <a:p>
            <a:pPr algn="just"/>
            <a:r>
              <a:rPr lang="ru-RU" dirty="0" err="1">
                <a:latin typeface="Times New Roman" panose="02020603050405020304" pitchFamily="18" charset="0"/>
                <a:cs typeface="Times New Roman" panose="02020603050405020304" pitchFamily="18" charset="0"/>
              </a:rPr>
              <a:t>Ако</a:t>
            </a:r>
            <a:r>
              <a:rPr lang="ru-RU" dirty="0">
                <a:latin typeface="Times New Roman" panose="02020603050405020304" pitchFamily="18" charset="0"/>
                <a:cs typeface="Times New Roman" panose="02020603050405020304" pitchFamily="18" charset="0"/>
              </a:rPr>
              <a:t> е необходимо да се </a:t>
            </a:r>
            <a:r>
              <a:rPr lang="ru-RU" dirty="0" err="1">
                <a:latin typeface="Times New Roman" panose="02020603050405020304" pitchFamily="18" charset="0"/>
                <a:cs typeface="Times New Roman" panose="02020603050405020304" pitchFamily="18" charset="0"/>
              </a:rPr>
              <a:t>редактира</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приключен документ </a:t>
            </a:r>
            <a:r>
              <a:rPr lang="ru-RU" dirty="0">
                <a:latin typeface="Times New Roman" panose="02020603050405020304" pitchFamily="18" charset="0"/>
                <a:cs typeface="Times New Roman" panose="02020603050405020304" pitchFamily="18" charset="0"/>
              </a:rPr>
              <a:t>от пакета </a:t>
            </a:r>
            <a:r>
              <a:rPr lang="ru-RU" dirty="0" err="1">
                <a:latin typeface="Times New Roman" panose="02020603050405020304" pitchFamily="18" charset="0"/>
                <a:cs typeface="Times New Roman" panose="02020603050405020304" pitchFamily="18" charset="0"/>
              </a:rPr>
              <a:t>отчетни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документи</a:t>
            </a:r>
            <a:r>
              <a:rPr lang="ru-RU" dirty="0">
                <a:latin typeface="Times New Roman" panose="02020603050405020304" pitchFamily="18" charset="0"/>
                <a:cs typeface="Times New Roman" panose="02020603050405020304" pitchFamily="18" charset="0"/>
              </a:rPr>
              <a:t>, е необходимо </a:t>
            </a:r>
            <a:r>
              <a:rPr lang="ru-RU" dirty="0" err="1">
                <a:latin typeface="Times New Roman" panose="02020603050405020304" pitchFamily="18" charset="0"/>
                <a:cs typeface="Times New Roman" panose="02020603050405020304" pitchFamily="18" charset="0"/>
              </a:rPr>
              <a:t>съответният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елемент</a:t>
            </a:r>
            <a:r>
              <a:rPr lang="ru-RU" dirty="0">
                <a:latin typeface="Times New Roman" panose="02020603050405020304" pitchFamily="18" charset="0"/>
                <a:cs typeface="Times New Roman" panose="02020603050405020304" pitchFamily="18" charset="0"/>
              </a:rPr>
              <a:t> да </a:t>
            </a:r>
            <a:r>
              <a:rPr lang="ru-RU" dirty="0" err="1">
                <a:latin typeface="Times New Roman" panose="02020603050405020304" pitchFamily="18" charset="0"/>
                <a:cs typeface="Times New Roman" panose="02020603050405020304" pitchFamily="18" charset="0"/>
              </a:rPr>
              <a:t>бъде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върнат</a:t>
            </a:r>
            <a:r>
              <a:rPr lang="ru-RU" dirty="0">
                <a:latin typeface="Times New Roman" panose="02020603050405020304" pitchFamily="18" charset="0"/>
                <a:cs typeface="Times New Roman" panose="02020603050405020304" pitchFamily="18" charset="0"/>
              </a:rPr>
              <a:t> в статус „Чернова“. В </a:t>
            </a:r>
            <a:r>
              <a:rPr lang="ru-RU" dirty="0" err="1">
                <a:latin typeface="Times New Roman" panose="02020603050405020304" pitchFamily="18" charset="0"/>
                <a:cs typeface="Times New Roman" panose="02020603050405020304" pitchFamily="18" charset="0"/>
              </a:rPr>
              <a:t>такъв</a:t>
            </a:r>
            <a:r>
              <a:rPr lang="ru-RU" dirty="0">
                <a:latin typeface="Times New Roman" panose="02020603050405020304" pitchFamily="18" charset="0"/>
                <a:cs typeface="Times New Roman" panose="02020603050405020304" pitchFamily="18" charset="0"/>
              </a:rPr>
              <a:t> случай, </a:t>
            </a:r>
            <a:r>
              <a:rPr lang="ru-RU" dirty="0" err="1">
                <a:latin typeface="Times New Roman" panose="02020603050405020304" pitchFamily="18" charset="0"/>
                <a:cs typeface="Times New Roman" panose="02020603050405020304" pitchFamily="18" charset="0"/>
              </a:rPr>
              <a:t>преди</a:t>
            </a:r>
            <a:r>
              <a:rPr lang="ru-RU" dirty="0">
                <a:latin typeface="Times New Roman" panose="02020603050405020304" pitchFamily="18" charset="0"/>
                <a:cs typeface="Times New Roman" panose="02020603050405020304" pitchFamily="18" charset="0"/>
              </a:rPr>
              <a:t> да се </a:t>
            </a:r>
            <a:r>
              <a:rPr lang="ru-RU" dirty="0" err="1">
                <a:latin typeface="Times New Roman" panose="02020603050405020304" pitchFamily="18" charset="0"/>
                <a:cs typeface="Times New Roman" panose="02020603050405020304" pitchFamily="18" charset="0"/>
              </a:rPr>
              <a:t>изпрати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пакетът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отчетни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документи</a:t>
            </a:r>
            <a:r>
              <a:rPr lang="ru-RU" dirty="0">
                <a:latin typeface="Times New Roman" panose="02020603050405020304" pitchFamily="18" charset="0"/>
                <a:cs typeface="Times New Roman" panose="02020603050405020304" pitchFamily="18" charset="0"/>
              </a:rPr>
              <a:t>, е необходимо </a:t>
            </a:r>
            <a:r>
              <a:rPr lang="ru-RU" dirty="0" err="1">
                <a:latin typeface="Times New Roman" panose="02020603050405020304" pitchFamily="18" charset="0"/>
                <a:cs typeface="Times New Roman" panose="02020603050405020304" pitchFamily="18" charset="0"/>
              </a:rPr>
              <a:t>отново</a:t>
            </a:r>
            <a:r>
              <a:rPr lang="ru-RU" dirty="0">
                <a:latin typeface="Times New Roman" panose="02020603050405020304" pitchFamily="18" charset="0"/>
                <a:cs typeface="Times New Roman" panose="02020603050405020304" pitchFamily="18" charset="0"/>
              </a:rPr>
              <a:t> да се </a:t>
            </a:r>
            <a:r>
              <a:rPr lang="ru-RU" dirty="0" err="1">
                <a:latin typeface="Times New Roman" panose="02020603050405020304" pitchFamily="18" charset="0"/>
                <a:cs typeface="Times New Roman" panose="02020603050405020304" pitchFamily="18" charset="0"/>
              </a:rPr>
              <a:t>премине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през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стъпките</a:t>
            </a:r>
            <a:r>
              <a:rPr lang="ru-RU" dirty="0">
                <a:latin typeface="Times New Roman" panose="02020603050405020304" pitchFamily="18" charset="0"/>
                <a:cs typeface="Times New Roman" panose="02020603050405020304" pitchFamily="18" charset="0"/>
              </a:rPr>
              <a:t> по </a:t>
            </a:r>
            <a:r>
              <a:rPr lang="ru-RU" dirty="0" err="1">
                <a:latin typeface="Times New Roman" panose="02020603050405020304" pitchFamily="18" charset="0"/>
                <a:cs typeface="Times New Roman" panose="02020603050405020304" pitchFamily="18" charset="0"/>
              </a:rPr>
              <a:t>неговото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приключване</a:t>
            </a:r>
            <a:r>
              <a:rPr lang="ru-RU" dirty="0">
                <a:latin typeface="Times New Roman" panose="02020603050405020304" pitchFamily="18" charset="0"/>
                <a:cs typeface="Times New Roman" panose="02020603050405020304" pitchFamily="18" charset="0"/>
              </a:rPr>
              <a:t>. След </a:t>
            </a:r>
            <a:r>
              <a:rPr lang="ru-RU" dirty="0" err="1" smtClean="0">
                <a:latin typeface="Times New Roman" panose="02020603050405020304" pitchFamily="18" charset="0"/>
                <a:cs typeface="Times New Roman" panose="02020603050405020304" pitchFamily="18" charset="0"/>
              </a:rPr>
              <a:t>като</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елементите</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 пакета </a:t>
            </a:r>
            <a:r>
              <a:rPr lang="ru-RU" dirty="0" err="1">
                <a:latin typeface="Times New Roman" panose="02020603050405020304" pitchFamily="18" charset="0"/>
                <a:cs typeface="Times New Roman" panose="02020603050405020304" pitchFamily="18" charset="0"/>
              </a:rPr>
              <a:t>отчетни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документи</a:t>
            </a:r>
            <a:r>
              <a:rPr lang="ru-RU" dirty="0">
                <a:latin typeface="Times New Roman" panose="02020603050405020304" pitchFamily="18" charset="0"/>
                <a:cs typeface="Times New Roman" panose="02020603050405020304" pitchFamily="18" charset="0"/>
              </a:rPr>
              <a:t> се </a:t>
            </a:r>
            <a:r>
              <a:rPr lang="ru-RU" dirty="0" err="1">
                <a:latin typeface="Times New Roman" panose="02020603050405020304" pitchFamily="18" charset="0"/>
                <a:cs typeface="Times New Roman" panose="02020603050405020304" pitchFamily="18" charset="0"/>
              </a:rPr>
              <a:t>въведат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техническият</a:t>
            </a:r>
            <a:r>
              <a:rPr lang="ru-RU" dirty="0">
                <a:latin typeface="Times New Roman" panose="02020603050405020304" pitchFamily="18" charset="0"/>
                <a:cs typeface="Times New Roman" panose="02020603050405020304" pitchFamily="18" charset="0"/>
              </a:rPr>
              <a:t> отчет, </a:t>
            </a:r>
            <a:r>
              <a:rPr lang="ru-RU" dirty="0" err="1">
                <a:latin typeface="Times New Roman" panose="02020603050405020304" pitchFamily="18" charset="0"/>
                <a:cs typeface="Times New Roman" panose="02020603050405020304" pitchFamily="18" charset="0"/>
              </a:rPr>
              <a:t>финансовият</a:t>
            </a:r>
            <a:r>
              <a:rPr lang="ru-RU" dirty="0">
                <a:latin typeface="Times New Roman" panose="02020603050405020304" pitchFamily="18" charset="0"/>
                <a:cs typeface="Times New Roman" panose="02020603050405020304" pitchFamily="18" charset="0"/>
              </a:rPr>
              <a:t> отчет, </a:t>
            </a:r>
            <a:r>
              <a:rPr lang="ru-RU" dirty="0" err="1">
                <a:latin typeface="Times New Roman" panose="02020603050405020304" pitchFamily="18" charset="0"/>
                <a:cs typeface="Times New Roman" panose="02020603050405020304" pitchFamily="18" charset="0"/>
              </a:rPr>
              <a:t>искането</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плащане</a:t>
            </a:r>
            <a:r>
              <a:rPr lang="ru-RU" dirty="0">
                <a:latin typeface="Times New Roman" panose="02020603050405020304" pitchFamily="18" charset="0"/>
                <a:cs typeface="Times New Roman" panose="02020603050405020304" pitchFamily="18" charset="0"/>
              </a:rPr>
              <a:t> и </a:t>
            </a:r>
            <a:r>
              <a:rPr lang="ru-RU" dirty="0" err="1">
                <a:latin typeface="Times New Roman" panose="02020603050405020304" pitchFamily="18" charset="0"/>
                <a:cs typeface="Times New Roman" panose="02020603050405020304" pitchFamily="18" charset="0"/>
              </a:rPr>
              <a:t>микроданните</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участниците</a:t>
            </a:r>
            <a:r>
              <a:rPr lang="ru-RU" dirty="0">
                <a:latin typeface="Times New Roman" panose="02020603050405020304" pitchFamily="18" charset="0"/>
                <a:cs typeface="Times New Roman" panose="02020603050405020304" pitchFamily="18" charset="0"/>
              </a:rPr>
              <a:t>) се </a:t>
            </a:r>
            <a:r>
              <a:rPr lang="ru-RU" dirty="0" err="1">
                <a:latin typeface="Times New Roman" panose="02020603050405020304" pitchFamily="18" charset="0"/>
                <a:cs typeface="Times New Roman" panose="02020603050405020304" pitchFamily="18" charset="0"/>
              </a:rPr>
              <a:t>въведат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пакетът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отчетни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документи</a:t>
            </a:r>
            <a:r>
              <a:rPr lang="ru-RU" dirty="0">
                <a:latin typeface="Times New Roman" panose="02020603050405020304" pitchFamily="18" charset="0"/>
                <a:cs typeface="Times New Roman" panose="02020603050405020304" pitchFamily="18" charset="0"/>
              </a:rPr>
              <a:t> се </a:t>
            </a:r>
            <a:r>
              <a:rPr lang="ru-RU" dirty="0" err="1">
                <a:latin typeface="Times New Roman" panose="02020603050405020304" pitchFamily="18" charset="0"/>
                <a:cs typeface="Times New Roman" panose="02020603050405020304" pitchFamily="18" charset="0"/>
              </a:rPr>
              <a:t>изпраща</a:t>
            </a:r>
            <a:r>
              <a:rPr lang="ru-RU" dirty="0">
                <a:latin typeface="Times New Roman" panose="02020603050405020304" pitchFamily="18" charset="0"/>
                <a:cs typeface="Times New Roman" panose="02020603050405020304" pitchFamily="18" charset="0"/>
              </a:rPr>
              <a:t> с бутон „</a:t>
            </a:r>
            <a:r>
              <a:rPr lang="ru-RU" dirty="0" err="1">
                <a:latin typeface="Times New Roman" panose="02020603050405020304" pitchFamily="18" charset="0"/>
                <a:cs typeface="Times New Roman" panose="02020603050405020304" pitchFamily="18" charset="0"/>
              </a:rPr>
              <a:t>Изпращане</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Системата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маркира</a:t>
            </a:r>
            <a:r>
              <a:rPr lang="ru-RU" dirty="0">
                <a:latin typeface="Times New Roman" panose="02020603050405020304" pitchFamily="18" charset="0"/>
                <a:cs typeface="Times New Roman" panose="02020603050405020304" pitchFamily="18" charset="0"/>
              </a:rPr>
              <a:t> пакета </a:t>
            </a:r>
            <a:r>
              <a:rPr lang="ru-RU" dirty="0" err="1">
                <a:latin typeface="Times New Roman" panose="02020603050405020304" pitchFamily="18" charset="0"/>
                <a:cs typeface="Times New Roman" panose="02020603050405020304" pitchFamily="18" charset="0"/>
              </a:rPr>
              <a:t>като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изпратен</a:t>
            </a:r>
            <a:r>
              <a:rPr lang="ru-RU" dirty="0">
                <a:latin typeface="Times New Roman" panose="02020603050405020304" pitchFamily="18" charset="0"/>
                <a:cs typeface="Times New Roman" panose="02020603050405020304" pitchFamily="18" charset="0"/>
              </a:rPr>
              <a:t>.</a:t>
            </a:r>
          </a:p>
          <a:p>
            <a:pPr algn="just"/>
            <a:r>
              <a:rPr lang="ru-RU" dirty="0" err="1">
                <a:latin typeface="Times New Roman" panose="02020603050405020304" pitchFamily="18" charset="0"/>
                <a:cs typeface="Times New Roman" panose="02020603050405020304" pitchFamily="18" charset="0"/>
              </a:rPr>
              <a:t>Валидирането</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на </a:t>
            </a:r>
            <a:r>
              <a:rPr lang="ru-RU" dirty="0">
                <a:latin typeface="Times New Roman" panose="02020603050405020304" pitchFamily="18" charset="0"/>
                <a:cs typeface="Times New Roman" panose="02020603050405020304" pitchFamily="18" charset="0"/>
              </a:rPr>
              <a:t>пакета </a:t>
            </a:r>
            <a:r>
              <a:rPr lang="ru-RU" dirty="0" err="1">
                <a:latin typeface="Times New Roman" panose="02020603050405020304" pitchFamily="18" charset="0"/>
                <a:cs typeface="Times New Roman" panose="02020603050405020304" pitchFamily="18" charset="0"/>
              </a:rPr>
              <a:t>отчетни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документи</a:t>
            </a:r>
            <a:r>
              <a:rPr lang="ru-RU" dirty="0">
                <a:latin typeface="Times New Roman" panose="02020603050405020304" pitchFamily="18" charset="0"/>
                <a:cs typeface="Times New Roman" panose="02020603050405020304" pitchFamily="18" charset="0"/>
              </a:rPr>
              <a:t> се </a:t>
            </a:r>
            <a:r>
              <a:rPr lang="ru-RU" dirty="0" err="1">
                <a:latin typeface="Times New Roman" panose="02020603050405020304" pitchFamily="18" charset="0"/>
                <a:cs typeface="Times New Roman" panose="02020603050405020304" pitchFamily="18" charset="0"/>
              </a:rPr>
              <a:t>извършва</a:t>
            </a:r>
            <a:r>
              <a:rPr lang="ru-RU" dirty="0">
                <a:latin typeface="Times New Roman" panose="02020603050405020304" pitchFamily="18" charset="0"/>
                <a:cs typeface="Times New Roman" panose="02020603050405020304" pitchFamily="18" charset="0"/>
              </a:rPr>
              <a:t> от </a:t>
            </a:r>
            <a:r>
              <a:rPr lang="ru-RU" dirty="0" err="1">
                <a:latin typeface="Times New Roman" panose="02020603050405020304" pitchFamily="18" charset="0"/>
                <a:cs typeface="Times New Roman" panose="02020603050405020304" pitchFamily="18" charset="0"/>
              </a:rPr>
              <a:t>оторизираното</a:t>
            </a:r>
            <a:r>
              <a:rPr lang="ru-RU" dirty="0">
                <a:latin typeface="Times New Roman" panose="02020603050405020304" pitchFamily="18" charset="0"/>
                <a:cs typeface="Times New Roman" panose="02020603050405020304" pitchFamily="18" charset="0"/>
              </a:rPr>
              <a:t> от </a:t>
            </a:r>
            <a:r>
              <a:rPr lang="ru-RU" dirty="0" err="1">
                <a:latin typeface="Times New Roman" panose="02020603050405020304" pitchFamily="18" charset="0"/>
                <a:cs typeface="Times New Roman" panose="02020603050405020304" pitchFamily="18" charset="0"/>
              </a:rPr>
              <a:t>бенефициента</a:t>
            </a:r>
            <a:r>
              <a:rPr lang="ru-RU" dirty="0">
                <a:latin typeface="Times New Roman" panose="02020603050405020304" pitchFamily="18" charset="0"/>
                <a:cs typeface="Times New Roman" panose="02020603050405020304" pitchFamily="18" charset="0"/>
              </a:rPr>
              <a:t> лице, </a:t>
            </a:r>
            <a:r>
              <a:rPr lang="ru-RU" dirty="0" err="1">
                <a:latin typeface="Times New Roman" panose="02020603050405020304" pitchFamily="18" charset="0"/>
                <a:cs typeface="Times New Roman" panose="02020603050405020304" pitchFamily="18" charset="0"/>
              </a:rPr>
              <a:t>чийто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профил</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достъп</a:t>
            </a:r>
            <a:r>
              <a:rPr lang="ru-RU" dirty="0">
                <a:latin typeface="Times New Roman" panose="02020603050405020304" pitchFamily="18" charset="0"/>
                <a:cs typeface="Times New Roman" panose="02020603050405020304" pitchFamily="18" charset="0"/>
              </a:rPr>
              <a:t> до ИСУН е </a:t>
            </a:r>
            <a:r>
              <a:rPr lang="ru-RU" dirty="0" err="1">
                <a:latin typeface="Times New Roman" panose="02020603050405020304" pitchFamily="18" charset="0"/>
                <a:cs typeface="Times New Roman" panose="02020603050405020304" pitchFamily="18" charset="0"/>
              </a:rPr>
              <a:t>създаден</a:t>
            </a:r>
            <a:r>
              <a:rPr lang="ru-RU" dirty="0">
                <a:latin typeface="Times New Roman" panose="02020603050405020304" pitchFamily="18" charset="0"/>
                <a:cs typeface="Times New Roman" panose="02020603050405020304" pitchFamily="18" charset="0"/>
              </a:rPr>
              <a:t> от УО. </a:t>
            </a:r>
          </a:p>
        </p:txBody>
      </p:sp>
      <p:pic>
        <p:nvPicPr>
          <p:cNvPr id="9223"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7076" y="3795823"/>
            <a:ext cx="597217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74713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300256" y="1288471"/>
            <a:ext cx="11638083" cy="369332"/>
          </a:xfrm>
          <a:prstGeom prst="rect">
            <a:avLst/>
          </a:prstGeom>
        </p:spPr>
        <p:txBody>
          <a:bodyPr wrap="square">
            <a:spAutoFit/>
          </a:bodyPr>
          <a:lstStyle/>
          <a:p>
            <a:pPr algn="ct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III. </a:t>
            </a: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РАЗДЕЛ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„ОТЧЕТНИ ДОКУМЕНТИ“ </a:t>
            </a:r>
            <a:endParaRPr lang="bg-BG" dirty="0">
              <a:latin typeface="Times New Roman" panose="02020603050405020304" pitchFamily="18" charset="0"/>
              <a:cs typeface="Times New Roman" panose="02020603050405020304" pitchFamily="18" charset="0"/>
            </a:endParaRPr>
          </a:p>
        </p:txBody>
      </p:sp>
      <p:sp>
        <p:nvSpPr>
          <p:cNvPr id="4" name="Правоъгълник 3"/>
          <p:cNvSpPr/>
          <p:nvPr/>
        </p:nvSpPr>
        <p:spPr>
          <a:xfrm>
            <a:off x="260970" y="1567438"/>
            <a:ext cx="11638083" cy="646331"/>
          </a:xfrm>
          <a:prstGeom prst="rect">
            <a:avLst/>
          </a:prstGeom>
        </p:spPr>
        <p:txBody>
          <a:bodyPr wrap="square">
            <a:spAutoFit/>
          </a:bodyPr>
          <a:lstStyle/>
          <a:p>
            <a:pPr algn="ctr"/>
            <a:r>
              <a:rPr lang="bg-BG" dirty="0" smtClean="0">
                <a:latin typeface="Times New Roman" panose="02020603050405020304" pitchFamily="18" charset="0"/>
                <a:cs typeface="Times New Roman" panose="02020603050405020304" pitchFamily="18" charset="0"/>
              </a:rPr>
              <a:t>ПРОВЕРКА НА ПАКЕТА ОТЧЕТНИ ДОКУМЕНТИ ОТ УО И КОРИГИРАНЕ НА ВЪРНАТ ОТ УО ЕЛЕМЕНТ ОТ ПАКЕТА</a:t>
            </a:r>
            <a:endParaRPr lang="bg-BG" dirty="0">
              <a:latin typeface="Times New Roman" panose="02020603050405020304" pitchFamily="18" charset="0"/>
              <a:cs typeface="Times New Roman" panose="02020603050405020304" pitchFamily="18" charset="0"/>
            </a:endParaRPr>
          </a:p>
        </p:txBody>
      </p:sp>
      <p:sp>
        <p:nvSpPr>
          <p:cNvPr id="3" name="Правоъгълник 2"/>
          <p:cNvSpPr/>
          <p:nvPr/>
        </p:nvSpPr>
        <p:spPr>
          <a:xfrm>
            <a:off x="280612" y="2254734"/>
            <a:ext cx="11598797" cy="646331"/>
          </a:xfrm>
          <a:prstGeom prst="rect">
            <a:avLst/>
          </a:prstGeom>
        </p:spPr>
        <p:txBody>
          <a:bodyPr wrap="square">
            <a:spAutoFit/>
          </a:bodyPr>
          <a:lstStyle/>
          <a:p>
            <a:r>
              <a:rPr lang="bg-BG" dirty="0">
                <a:latin typeface="Times New Roman" panose="02020603050405020304" pitchFamily="18" charset="0"/>
                <a:ea typeface="Times New Roman" panose="02020603050405020304" pitchFamily="18" charset="0"/>
              </a:rPr>
              <a:t>След като УО започне проверката на пакета отчетни документи, статусът му се променя „В проверка”. УО проверява съдържащите се в пакета отчетни документи и информация.</a:t>
            </a:r>
            <a:endParaRPr lang="bg-BG" dirty="0"/>
          </a:p>
        </p:txBody>
      </p:sp>
      <p:pic>
        <p:nvPicPr>
          <p:cNvPr id="10242"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93922" y="3008098"/>
            <a:ext cx="597217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919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300256" y="1288471"/>
            <a:ext cx="11638083" cy="369332"/>
          </a:xfrm>
          <a:prstGeom prst="rect">
            <a:avLst/>
          </a:prstGeom>
        </p:spPr>
        <p:txBody>
          <a:bodyPr wrap="square">
            <a:spAutoFit/>
          </a:bodyPr>
          <a:lstStyle/>
          <a:p>
            <a:pPr algn="ct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III. </a:t>
            </a: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РАЗДЕЛ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„ОТЧЕТНИ ДОКУМЕНТИ“ </a:t>
            </a:r>
            <a:endParaRPr lang="bg-BG" dirty="0">
              <a:latin typeface="Times New Roman" panose="02020603050405020304" pitchFamily="18" charset="0"/>
              <a:cs typeface="Times New Roman" panose="02020603050405020304" pitchFamily="18" charset="0"/>
            </a:endParaRPr>
          </a:p>
        </p:txBody>
      </p:sp>
      <p:sp>
        <p:nvSpPr>
          <p:cNvPr id="4" name="Правоъгълник 3"/>
          <p:cNvSpPr/>
          <p:nvPr/>
        </p:nvSpPr>
        <p:spPr>
          <a:xfrm>
            <a:off x="260970" y="1567438"/>
            <a:ext cx="11638083" cy="646331"/>
          </a:xfrm>
          <a:prstGeom prst="rect">
            <a:avLst/>
          </a:prstGeom>
        </p:spPr>
        <p:txBody>
          <a:bodyPr wrap="square">
            <a:spAutoFit/>
          </a:bodyPr>
          <a:lstStyle/>
          <a:p>
            <a:pPr algn="ctr"/>
            <a:r>
              <a:rPr lang="bg-BG" dirty="0" smtClean="0">
                <a:latin typeface="Times New Roman" panose="02020603050405020304" pitchFamily="18" charset="0"/>
                <a:cs typeface="Times New Roman" panose="02020603050405020304" pitchFamily="18" charset="0"/>
              </a:rPr>
              <a:t>ПРОВЕРКА НА ПАКЕТА ОТЧЕТНИ ДОКУМЕНТИ ОТ УО И КОРИГИРАНЕ НА ВЪРНАТ ОТ УО ЕЛЕМЕНТ ОТ ПАКЕТА</a:t>
            </a:r>
            <a:endParaRPr lang="bg-BG" dirty="0">
              <a:latin typeface="Times New Roman" panose="02020603050405020304" pitchFamily="18" charset="0"/>
              <a:cs typeface="Times New Roman" panose="02020603050405020304" pitchFamily="18" charset="0"/>
            </a:endParaRPr>
          </a:p>
        </p:txBody>
      </p:sp>
      <p:sp>
        <p:nvSpPr>
          <p:cNvPr id="8" name="Правоъгълник 7"/>
          <p:cNvSpPr/>
          <p:nvPr/>
        </p:nvSpPr>
        <p:spPr>
          <a:xfrm>
            <a:off x="260969" y="2235308"/>
            <a:ext cx="11638083" cy="923330"/>
          </a:xfrm>
          <a:prstGeom prst="rect">
            <a:avLst/>
          </a:prstGeom>
        </p:spPr>
        <p:txBody>
          <a:bodyPr wrap="square">
            <a:spAutoFit/>
          </a:bodyPr>
          <a:lstStyle/>
          <a:p>
            <a:r>
              <a:rPr lang="bg-BG" dirty="0">
                <a:latin typeface="Times New Roman" panose="02020603050405020304" pitchFamily="18" charset="0"/>
                <a:ea typeface="Times New Roman" panose="02020603050405020304" pitchFamily="18" charset="0"/>
              </a:rPr>
              <a:t>При неодобрение на пакета от УО, същият може да бъде отхвърлен или върнат на бенефициента за </a:t>
            </a:r>
            <a:r>
              <a:rPr lang="bg-BG" dirty="0" smtClean="0">
                <a:latin typeface="Times New Roman" panose="02020603050405020304" pitchFamily="18" charset="0"/>
                <a:ea typeface="Times New Roman" panose="02020603050405020304" pitchFamily="18" charset="0"/>
              </a:rPr>
              <a:t>корекции. </a:t>
            </a:r>
            <a:r>
              <a:rPr lang="bg-BG" dirty="0">
                <a:latin typeface="Times New Roman" panose="02020603050405020304" pitchFamily="18" charset="0"/>
                <a:ea typeface="Times New Roman" panose="02020603050405020304" pitchFamily="18" charset="0"/>
              </a:rPr>
              <a:t>При връщане на пакета отчетни документи бенефициентът въвежда корекции само в частта, в която това е необходимо. Останалите части от пакета няма да бъдат активни за коригиране.</a:t>
            </a:r>
            <a:endParaRPr lang="bg-BG" dirty="0"/>
          </a:p>
        </p:txBody>
      </p:sp>
      <p:pic>
        <p:nvPicPr>
          <p:cNvPr id="11266"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89160" y="3115100"/>
            <a:ext cx="59817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57525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300256" y="1288471"/>
            <a:ext cx="11638083" cy="369332"/>
          </a:xfrm>
          <a:prstGeom prst="rect">
            <a:avLst/>
          </a:prstGeom>
        </p:spPr>
        <p:txBody>
          <a:bodyPr wrap="square">
            <a:spAutoFit/>
          </a:bodyPr>
          <a:lstStyle/>
          <a:p>
            <a:pPr algn="ct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III. </a:t>
            </a: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РАЗДЕЛ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„ОТЧЕТНИ ДОКУМЕНТИ“ </a:t>
            </a:r>
            <a:endParaRPr lang="bg-BG" dirty="0">
              <a:latin typeface="Times New Roman" panose="02020603050405020304" pitchFamily="18" charset="0"/>
              <a:cs typeface="Times New Roman" panose="02020603050405020304" pitchFamily="18" charset="0"/>
            </a:endParaRPr>
          </a:p>
        </p:txBody>
      </p:sp>
      <p:sp>
        <p:nvSpPr>
          <p:cNvPr id="4" name="Правоъгълник 3"/>
          <p:cNvSpPr/>
          <p:nvPr/>
        </p:nvSpPr>
        <p:spPr>
          <a:xfrm>
            <a:off x="260970" y="1567438"/>
            <a:ext cx="11638083" cy="646331"/>
          </a:xfrm>
          <a:prstGeom prst="rect">
            <a:avLst/>
          </a:prstGeom>
        </p:spPr>
        <p:txBody>
          <a:bodyPr wrap="square">
            <a:spAutoFit/>
          </a:bodyPr>
          <a:lstStyle/>
          <a:p>
            <a:pPr algn="ctr"/>
            <a:r>
              <a:rPr lang="bg-BG" dirty="0" smtClean="0">
                <a:latin typeface="Times New Roman" panose="02020603050405020304" pitchFamily="18" charset="0"/>
                <a:cs typeface="Times New Roman" panose="02020603050405020304" pitchFamily="18" charset="0"/>
              </a:rPr>
              <a:t>ПРОВЕРКА НА ПАКЕТА ОТЧЕТНИ ДОКУМЕНТИ ОТ УО И КОРИГИРАНЕ НА ВЪРНАТ ОТ УО ЕЛЕМЕНТ ОТ ПАКЕТА</a:t>
            </a:r>
            <a:endParaRPr lang="bg-BG" dirty="0">
              <a:latin typeface="Times New Roman" panose="02020603050405020304" pitchFamily="18" charset="0"/>
              <a:cs typeface="Times New Roman" panose="02020603050405020304" pitchFamily="18" charset="0"/>
            </a:endParaRPr>
          </a:p>
        </p:txBody>
      </p:sp>
      <p:sp>
        <p:nvSpPr>
          <p:cNvPr id="3" name="Правоъгълник 2"/>
          <p:cNvSpPr/>
          <p:nvPr/>
        </p:nvSpPr>
        <p:spPr>
          <a:xfrm>
            <a:off x="260970" y="2284839"/>
            <a:ext cx="11638083" cy="2308324"/>
          </a:xfrm>
          <a:prstGeom prst="rect">
            <a:avLst/>
          </a:prstGeom>
        </p:spPr>
        <p:txBody>
          <a:bodyPr wrap="square">
            <a:spAutoFit/>
          </a:bodyPr>
          <a:lstStyle/>
          <a:p>
            <a:pPr algn="just">
              <a:spcAft>
                <a:spcPts val="0"/>
              </a:spcAft>
            </a:pPr>
            <a:r>
              <a:rPr lang="bg-BG" dirty="0">
                <a:latin typeface="Times New Roman" panose="02020603050405020304" pitchFamily="18" charset="0"/>
                <a:ea typeface="Times New Roman" panose="02020603050405020304" pitchFamily="18" charset="0"/>
              </a:rPr>
              <a:t>Стъпките, които следва да се преминат при извършване на корекцията са следните: </a:t>
            </a:r>
          </a:p>
          <a:p>
            <a:pPr marL="342900" lvl="0" indent="-342900" algn="just">
              <a:spcAft>
                <a:spcPts val="0"/>
              </a:spcAft>
              <a:buFont typeface="+mj-lt"/>
              <a:buAutoNum type="arabicPeriod"/>
              <a:tabLst>
                <a:tab pos="630555" algn="l"/>
              </a:tabLst>
            </a:pPr>
            <a:r>
              <a:rPr lang="bg-BG" dirty="0">
                <a:latin typeface="Times New Roman" panose="02020603050405020304" pitchFamily="18" charset="0"/>
                <a:ea typeface="Times New Roman" panose="02020603050405020304" pitchFamily="18" charset="0"/>
              </a:rPr>
              <a:t>Чрез Раздел „Отчетни документи“ се достъпва пакета отчетни документи, </a:t>
            </a:r>
            <a:r>
              <a:rPr lang="bg-BG" dirty="0" smtClean="0">
                <a:latin typeface="Times New Roman" panose="02020603050405020304" pitchFamily="18" charset="0"/>
                <a:ea typeface="Times New Roman" panose="02020603050405020304" pitchFamily="18" charset="0"/>
              </a:rPr>
              <a:t>елемент </a:t>
            </a:r>
            <a:r>
              <a:rPr lang="bg-BG" dirty="0">
                <a:latin typeface="Times New Roman" panose="02020603050405020304" pitchFamily="18" charset="0"/>
                <a:ea typeface="Times New Roman" panose="02020603050405020304" pitchFamily="18" charset="0"/>
              </a:rPr>
              <a:t>от който е </a:t>
            </a:r>
            <a:r>
              <a:rPr lang="bg-BG" dirty="0" smtClean="0">
                <a:latin typeface="Times New Roman" panose="02020603050405020304" pitchFamily="18" charset="0"/>
                <a:ea typeface="Times New Roman" panose="02020603050405020304" pitchFamily="18" charset="0"/>
              </a:rPr>
              <a:t>върнат </a:t>
            </a:r>
            <a:r>
              <a:rPr lang="bg-BG" dirty="0">
                <a:latin typeface="Times New Roman" panose="02020603050405020304" pitchFamily="18" charset="0"/>
                <a:ea typeface="Times New Roman" panose="02020603050405020304" pitchFamily="18" charset="0"/>
              </a:rPr>
              <a:t>от УО за коригиране; </a:t>
            </a:r>
          </a:p>
          <a:p>
            <a:pPr marL="342900" lvl="0" indent="-342900" algn="just">
              <a:spcAft>
                <a:spcPts val="0"/>
              </a:spcAft>
              <a:buFont typeface="+mj-lt"/>
              <a:buAutoNum type="arabicPeriod"/>
              <a:tabLst>
                <a:tab pos="630555" algn="l"/>
              </a:tabLst>
            </a:pPr>
            <a:r>
              <a:rPr lang="bg-BG" dirty="0">
                <a:latin typeface="Times New Roman" panose="02020603050405020304" pitchFamily="18" charset="0"/>
                <a:ea typeface="Times New Roman" panose="02020603050405020304" pitchFamily="18" charset="0"/>
              </a:rPr>
              <a:t>След запознаване с коментара и инструкциите на УО за корекция чрез бутона за информация, се избира бутона за редакция на върнатия </a:t>
            </a:r>
            <a:r>
              <a:rPr lang="bg-BG" dirty="0" smtClean="0">
                <a:latin typeface="Times New Roman" panose="02020603050405020304" pitchFamily="18" charset="0"/>
                <a:ea typeface="Times New Roman" panose="02020603050405020304" pitchFamily="18" charset="0"/>
              </a:rPr>
              <a:t>елемент;</a:t>
            </a:r>
            <a:endParaRPr lang="bg-BG"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630555" algn="l"/>
              </a:tabLst>
            </a:pPr>
            <a:r>
              <a:rPr lang="bg-BG" dirty="0">
                <a:latin typeface="Times New Roman" panose="02020603050405020304" pitchFamily="18" charset="0"/>
                <a:ea typeface="Times New Roman" panose="02020603050405020304" pitchFamily="18" charset="0"/>
              </a:rPr>
              <a:t>Системата визуализира формата за попълване на данни със съответните секции, където се въвеждат коригираните данни и се избира бутон „Продължи“, след което се приключва;</a:t>
            </a:r>
          </a:p>
          <a:p>
            <a:pPr algn="just"/>
            <a:r>
              <a:rPr lang="bg-BG" dirty="0">
                <a:latin typeface="Times New Roman" panose="02020603050405020304" pitchFamily="18" charset="0"/>
                <a:ea typeface="Times New Roman" panose="02020603050405020304" pitchFamily="18" charset="0"/>
              </a:rPr>
              <a:t>Коригираният </a:t>
            </a:r>
            <a:r>
              <a:rPr lang="bg-BG" dirty="0" smtClean="0">
                <a:latin typeface="Times New Roman" panose="02020603050405020304" pitchFamily="18" charset="0"/>
                <a:ea typeface="Times New Roman" panose="02020603050405020304" pitchFamily="18" charset="0"/>
              </a:rPr>
              <a:t>елемент </a:t>
            </a:r>
            <a:r>
              <a:rPr lang="bg-BG" dirty="0">
                <a:latin typeface="Times New Roman" panose="02020603050405020304" pitchFamily="18" charset="0"/>
                <a:ea typeface="Times New Roman" panose="02020603050405020304" pitchFamily="18" charset="0"/>
              </a:rPr>
              <a:t>от пакета отчетни документи се изпраща.</a:t>
            </a:r>
            <a:endParaRPr lang="bg-BG" dirty="0"/>
          </a:p>
        </p:txBody>
      </p:sp>
      <p:sp>
        <p:nvSpPr>
          <p:cNvPr id="9" name="Правоъгълник 8"/>
          <p:cNvSpPr/>
          <p:nvPr/>
        </p:nvSpPr>
        <p:spPr>
          <a:xfrm>
            <a:off x="300256" y="4664233"/>
            <a:ext cx="11598797" cy="923330"/>
          </a:xfrm>
          <a:prstGeom prst="rect">
            <a:avLst/>
          </a:prstGeom>
        </p:spPr>
        <p:txBody>
          <a:bodyPr wrap="square">
            <a:spAutoFit/>
          </a:bodyPr>
          <a:lstStyle/>
          <a:p>
            <a:pPr algn="just">
              <a:spcAft>
                <a:spcPts val="0"/>
              </a:spcAft>
            </a:pPr>
            <a:r>
              <a:rPr lang="bg-BG" b="1" u="sng" dirty="0">
                <a:latin typeface="Times New Roman" panose="02020603050405020304" pitchFamily="18" charset="0"/>
                <a:ea typeface="Times New Roman" panose="02020603050405020304" pitchFamily="18" charset="0"/>
              </a:rPr>
              <a:t>ВАЖНО: </a:t>
            </a:r>
            <a:endParaRPr lang="bg-BG" dirty="0">
              <a:latin typeface="Times New Roman" panose="02020603050405020304" pitchFamily="18" charset="0"/>
              <a:ea typeface="Times New Roman" panose="02020603050405020304" pitchFamily="18" charset="0"/>
            </a:endParaRPr>
          </a:p>
          <a:p>
            <a:pPr algn="just"/>
            <a:r>
              <a:rPr lang="bg-BG" i="1" dirty="0">
                <a:latin typeface="Times New Roman" panose="02020603050405020304" pitchFamily="18" charset="0"/>
                <a:ea typeface="Times New Roman" panose="02020603050405020304" pitchFamily="18" charset="0"/>
              </a:rPr>
              <a:t>При изпращане на коригирания </a:t>
            </a:r>
            <a:r>
              <a:rPr lang="bg-BG" i="1" dirty="0" smtClean="0">
                <a:latin typeface="Times New Roman" panose="02020603050405020304" pitchFamily="18" charset="0"/>
                <a:ea typeface="Times New Roman" panose="02020603050405020304" pitchFamily="18" charset="0"/>
              </a:rPr>
              <a:t>елемент </a:t>
            </a:r>
            <a:r>
              <a:rPr lang="bg-BG" i="1" dirty="0">
                <a:latin typeface="Times New Roman" panose="02020603050405020304" pitchFamily="18" charset="0"/>
                <a:ea typeface="Times New Roman" panose="02020603050405020304" pitchFamily="18" charset="0"/>
              </a:rPr>
              <a:t>от пакета отчетни документи бенефициентът задължително уведомява за това УО през модула за </a:t>
            </a:r>
            <a:r>
              <a:rPr lang="bg-BG" i="1" dirty="0" smtClean="0">
                <a:latin typeface="Times New Roman" panose="02020603050405020304" pitchFamily="18" charset="0"/>
                <a:ea typeface="Times New Roman" panose="02020603050405020304" pitchFamily="18" charset="0"/>
              </a:rPr>
              <a:t>кореспонденция!</a:t>
            </a:r>
            <a:endParaRPr lang="bg-BG" dirty="0"/>
          </a:p>
        </p:txBody>
      </p:sp>
    </p:spTree>
    <p:extLst>
      <p:ext uri="{BB962C8B-B14F-4D97-AF65-F5344CB8AC3E}">
        <p14:creationId xmlns:p14="http://schemas.microsoft.com/office/powerpoint/2010/main" val="32848987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300256" y="1288471"/>
            <a:ext cx="11638083" cy="369332"/>
          </a:xfrm>
          <a:prstGeom prst="rect">
            <a:avLst/>
          </a:prstGeom>
        </p:spPr>
        <p:txBody>
          <a:bodyPr wrap="square">
            <a:spAutoFit/>
          </a:bodyPr>
          <a:lstStyle/>
          <a:p>
            <a:pPr algn="ct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III. </a:t>
            </a: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РАЗДЕЛ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„ОТЧЕТНИ ДОКУМЕНТИ“ </a:t>
            </a:r>
            <a:endParaRPr lang="bg-BG" dirty="0">
              <a:latin typeface="Times New Roman" panose="02020603050405020304" pitchFamily="18" charset="0"/>
              <a:cs typeface="Times New Roman" panose="02020603050405020304" pitchFamily="18" charset="0"/>
            </a:endParaRPr>
          </a:p>
        </p:txBody>
      </p:sp>
      <p:sp>
        <p:nvSpPr>
          <p:cNvPr id="4" name="Правоъгълник 3"/>
          <p:cNvSpPr/>
          <p:nvPr/>
        </p:nvSpPr>
        <p:spPr>
          <a:xfrm>
            <a:off x="260970" y="1567438"/>
            <a:ext cx="11638083" cy="646331"/>
          </a:xfrm>
          <a:prstGeom prst="rect">
            <a:avLst/>
          </a:prstGeom>
        </p:spPr>
        <p:txBody>
          <a:bodyPr wrap="square">
            <a:spAutoFit/>
          </a:bodyPr>
          <a:lstStyle/>
          <a:p>
            <a:pPr algn="ctr"/>
            <a:r>
              <a:rPr lang="bg-BG" dirty="0" smtClean="0">
                <a:latin typeface="Times New Roman" panose="02020603050405020304" pitchFamily="18" charset="0"/>
                <a:cs typeface="Times New Roman" panose="02020603050405020304" pitchFamily="18" charset="0"/>
              </a:rPr>
              <a:t>ПРОВЕРКА НА ПАКЕТА ОТЧЕТНИ ДОКУМЕНТИ ОТ УО И КОРИГИРАНЕ НА ВЪРНАТ ОТ УО ЕЛЕМЕНТ ОТ ПАКЕТА</a:t>
            </a:r>
            <a:endParaRPr lang="bg-BG" dirty="0">
              <a:latin typeface="Times New Roman" panose="02020603050405020304" pitchFamily="18" charset="0"/>
              <a:cs typeface="Times New Roman" panose="02020603050405020304" pitchFamily="18" charset="0"/>
            </a:endParaRPr>
          </a:p>
        </p:txBody>
      </p:sp>
      <p:sp>
        <p:nvSpPr>
          <p:cNvPr id="3" name="Правоъгълник 2"/>
          <p:cNvSpPr/>
          <p:nvPr/>
        </p:nvSpPr>
        <p:spPr>
          <a:xfrm>
            <a:off x="300256" y="2004152"/>
            <a:ext cx="11638083" cy="1477328"/>
          </a:xfrm>
          <a:prstGeom prst="rect">
            <a:avLst/>
          </a:prstGeom>
        </p:spPr>
        <p:txBody>
          <a:bodyPr wrap="square">
            <a:spAutoFit/>
          </a:bodyPr>
          <a:lstStyle/>
          <a:p>
            <a:pPr algn="just">
              <a:spcAft>
                <a:spcPts val="0"/>
              </a:spcAft>
            </a:pPr>
            <a:r>
              <a:rPr lang="bg-BG" dirty="0">
                <a:latin typeface="Times New Roman" panose="02020603050405020304" pitchFamily="18" charset="0"/>
                <a:ea typeface="Times New Roman" panose="02020603050405020304" pitchFamily="18" charset="0"/>
              </a:rPr>
              <a:t>След като бъде изпратен, коригираният пакет отчетни документи се проверява от УО и може отново да бъде върнат за корекции, да бъде отхвърлен или приет.</a:t>
            </a:r>
            <a:r>
              <a:rPr lang="bg-BG" sz="1200" dirty="0">
                <a:latin typeface="Times New Roman" panose="02020603050405020304" pitchFamily="18" charset="0"/>
                <a:ea typeface="Times New Roman" panose="02020603050405020304" pitchFamily="18" charset="0"/>
              </a:rPr>
              <a:t> </a:t>
            </a:r>
            <a:endParaRPr lang="bg-BG" dirty="0">
              <a:latin typeface="Times New Roman" panose="02020603050405020304" pitchFamily="18" charset="0"/>
              <a:ea typeface="Times New Roman" panose="02020603050405020304" pitchFamily="18" charset="0"/>
            </a:endParaRPr>
          </a:p>
          <a:p>
            <a:pPr algn="just">
              <a:spcAft>
                <a:spcPts val="0"/>
              </a:spcAft>
            </a:pPr>
            <a:r>
              <a:rPr lang="bg-BG" dirty="0">
                <a:latin typeface="Times New Roman" panose="02020603050405020304" pitchFamily="18" charset="0"/>
                <a:ea typeface="Times New Roman" panose="02020603050405020304" pitchFamily="18" charset="0"/>
              </a:rPr>
              <a:t>Бенефициентът вижда историята на исканите от УО промени в пакета отчетни документи. </a:t>
            </a:r>
            <a:r>
              <a:rPr lang="bg-BG" dirty="0" smtClean="0">
                <a:latin typeface="Times New Roman" panose="02020603050405020304" pitchFamily="18" charset="0"/>
                <a:ea typeface="Times New Roman" panose="02020603050405020304" pitchFamily="18" charset="0"/>
              </a:rPr>
              <a:t>След </a:t>
            </a:r>
            <a:r>
              <a:rPr lang="bg-BG" dirty="0">
                <a:latin typeface="Times New Roman" panose="02020603050405020304" pitchFamily="18" charset="0"/>
                <a:ea typeface="Times New Roman" panose="02020603050405020304" pitchFamily="18" charset="0"/>
              </a:rPr>
              <a:t>като пакетът отчетни документи бъде предаден, бенефициентът може да проследява статуса му.</a:t>
            </a:r>
          </a:p>
          <a:p>
            <a:r>
              <a:rPr lang="bg-BG" dirty="0">
                <a:latin typeface="Times New Roman" panose="02020603050405020304" pitchFamily="18" charset="0"/>
                <a:ea typeface="Times New Roman" panose="02020603050405020304" pitchFamily="18" charset="0"/>
              </a:rPr>
              <a:t>След като верификацията приключи и УО одобри пакета отчетни документи, статусът му се променя на „Приет”.</a:t>
            </a:r>
            <a:endParaRPr lang="bg-BG" dirty="0"/>
          </a:p>
        </p:txBody>
      </p:sp>
      <p:pic>
        <p:nvPicPr>
          <p:cNvPr id="12290"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97445" y="3444568"/>
            <a:ext cx="5765131" cy="2749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9185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300256" y="1288471"/>
            <a:ext cx="11638083" cy="369332"/>
          </a:xfrm>
          <a:prstGeom prst="rect">
            <a:avLst/>
          </a:prstGeom>
        </p:spPr>
        <p:txBody>
          <a:bodyPr wrap="square">
            <a:spAutoFit/>
          </a:bodyPr>
          <a:lstStyle/>
          <a:p>
            <a:pPr algn="ct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IV. </a:t>
            </a: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РАЗДЕЛ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„КОРЕСПОНДЕНЦИЯ“ </a:t>
            </a:r>
            <a:endParaRPr lang="bg-BG" dirty="0">
              <a:latin typeface="Times New Roman" panose="02020603050405020304" pitchFamily="18" charset="0"/>
              <a:cs typeface="Times New Roman" panose="02020603050405020304" pitchFamily="18" charset="0"/>
            </a:endParaRPr>
          </a:p>
        </p:txBody>
      </p:sp>
      <p:sp>
        <p:nvSpPr>
          <p:cNvPr id="8" name="Правоъгълник 7"/>
          <p:cNvSpPr/>
          <p:nvPr/>
        </p:nvSpPr>
        <p:spPr>
          <a:xfrm>
            <a:off x="260969" y="1633510"/>
            <a:ext cx="11638083" cy="2585323"/>
          </a:xfrm>
          <a:prstGeom prst="rect">
            <a:avLst/>
          </a:prstGeom>
        </p:spPr>
        <p:txBody>
          <a:bodyPr wrap="square">
            <a:spAutoFit/>
          </a:bodyPr>
          <a:lstStyle/>
          <a:p>
            <a:pPr algn="just">
              <a:spcAft>
                <a:spcPts val="0"/>
              </a:spcAft>
            </a:pPr>
            <a:r>
              <a:rPr lang="bg-BG" dirty="0">
                <a:latin typeface="Times New Roman" panose="02020603050405020304" pitchFamily="18" charset="0"/>
                <a:ea typeface="Times New Roman" panose="02020603050405020304" pitchFamily="18" charset="0"/>
              </a:rPr>
              <a:t>Чрез Раздел „Кореспонденция“ се провежда комуникацията между УО и бенефициента, като същата се извършва от оторизираните лица, на които УО е създал профили за достъп в ИСУН. За да се изпрати кореспонденция в раздела, се избира бутона „+ НОВА КОРЕСПОНДЕНЦИЯ“. В полето „Тема“ накратко се отбелязва темата на конкретната кореспонденция, а в полето „Съдържание“ бенефициентът може да представи по-подробно изложение </a:t>
            </a:r>
            <a:r>
              <a:rPr lang="bg-BG" dirty="0" smtClean="0">
                <a:latin typeface="Times New Roman" panose="02020603050405020304" pitchFamily="18" charset="0"/>
                <a:ea typeface="Times New Roman" panose="02020603050405020304" pitchFamily="18" charset="0"/>
              </a:rPr>
              <a:t>относно </a:t>
            </a:r>
            <a:r>
              <a:rPr lang="bg-BG" dirty="0">
                <a:latin typeface="Times New Roman" panose="02020603050405020304" pitchFamily="18" charset="0"/>
                <a:ea typeface="Times New Roman" panose="02020603050405020304" pitchFamily="18" charset="0"/>
              </a:rPr>
              <a:t>конкретния повод за комуникация. При прикачване на документи, в поле „Описание“ се дава информация за прикачените файлове. </a:t>
            </a:r>
            <a:r>
              <a:rPr lang="bg-BG" b="1" dirty="0">
                <a:latin typeface="Times New Roman" panose="02020603050405020304" pitchFamily="18" charset="0"/>
                <a:ea typeface="Times New Roman" panose="02020603050405020304" pitchFamily="18" charset="0"/>
              </a:rPr>
              <a:t>В прикачените документи бенефициентът следва задължително да посочи номера на проекта/ФП </a:t>
            </a:r>
            <a:r>
              <a:rPr lang="ru-RU" b="1" dirty="0">
                <a:latin typeface="Times New Roman" panose="02020603050405020304" pitchFamily="18" charset="0"/>
                <a:ea typeface="Times New Roman" panose="02020603050405020304" pitchFamily="18" charset="0"/>
              </a:rPr>
              <a:t>(</a:t>
            </a:r>
            <a:r>
              <a:rPr lang="bg-BG" b="1" dirty="0">
                <a:latin typeface="Times New Roman" panose="02020603050405020304" pitchFamily="18" charset="0"/>
                <a:ea typeface="Times New Roman" panose="02020603050405020304" pitchFamily="18" charset="0"/>
              </a:rPr>
              <a:t>от ИСУН</a:t>
            </a:r>
            <a:r>
              <a:rPr lang="ru-RU" b="1" dirty="0">
                <a:latin typeface="Times New Roman" panose="02020603050405020304" pitchFamily="18" charset="0"/>
                <a:ea typeface="Times New Roman" panose="02020603050405020304" pitchFamily="18" charset="0"/>
              </a:rPr>
              <a:t>)</a:t>
            </a:r>
            <a:r>
              <a:rPr lang="bg-BG" b="1" dirty="0">
                <a:latin typeface="Times New Roman" panose="02020603050405020304" pitchFamily="18" charset="0"/>
                <a:ea typeface="Times New Roman" panose="02020603050405020304" pitchFamily="18" charset="0"/>
              </a:rPr>
              <a:t> и пълното му наименование.</a:t>
            </a:r>
            <a:endParaRPr lang="bg-BG" dirty="0">
              <a:latin typeface="Times New Roman" panose="02020603050405020304" pitchFamily="18" charset="0"/>
              <a:ea typeface="Times New Roman" panose="02020603050405020304" pitchFamily="18" charset="0"/>
            </a:endParaRPr>
          </a:p>
          <a:p>
            <a:pPr algn="just"/>
            <a:r>
              <a:rPr lang="bg-BG" dirty="0">
                <a:latin typeface="Times New Roman" panose="02020603050405020304" pitchFamily="18" charset="0"/>
                <a:ea typeface="Times New Roman" panose="02020603050405020304" pitchFamily="18" charset="0"/>
              </a:rPr>
              <a:t>В случай че УО има въпроси или забележки по изпратената кореспонденция, те ще бъдат адресирани до бенефициента от УО отново чрез този </a:t>
            </a:r>
            <a:r>
              <a:rPr lang="bg-BG" dirty="0" smtClean="0">
                <a:latin typeface="Times New Roman" panose="02020603050405020304" pitchFamily="18" charset="0"/>
                <a:ea typeface="Times New Roman" panose="02020603050405020304" pitchFamily="18" charset="0"/>
              </a:rPr>
              <a:t>раздел.</a:t>
            </a:r>
            <a:endParaRPr lang="bg-BG" dirty="0"/>
          </a:p>
        </p:txBody>
      </p:sp>
      <p:pic>
        <p:nvPicPr>
          <p:cNvPr id="13314"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93467" y="3892800"/>
            <a:ext cx="59721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6482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txBox="1">
            <a:spLocks noChangeArrowheads="1"/>
          </p:cNvSpPr>
          <p:nvPr/>
        </p:nvSpPr>
        <p:spPr bwMode="auto">
          <a:xfrm>
            <a:off x="214918" y="6086900"/>
            <a:ext cx="11808760" cy="77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079555" y="51964"/>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34613" y="2356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300255" y="1506072"/>
            <a:ext cx="11638083" cy="369332"/>
          </a:xfrm>
          <a:prstGeom prst="rect">
            <a:avLst/>
          </a:prstGeom>
        </p:spPr>
        <p:txBody>
          <a:bodyPr wrap="square">
            <a:spAutoFit/>
          </a:bodyPr>
          <a:lstStyle/>
          <a:p>
            <a:pPr algn="ct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IV. </a:t>
            </a:r>
            <a:r>
              <a:rPr lang="x-none" b="1" dirty="0" smtClean="0">
                <a:latin typeface="Times New Roman" panose="02020603050405020304" pitchFamily="18" charset="0"/>
                <a:ea typeface="Times New Roman" panose="02020603050405020304" pitchFamily="18" charset="0"/>
                <a:cs typeface="Times New Roman" panose="02020603050405020304" pitchFamily="18" charset="0"/>
              </a:rPr>
              <a:t>РАЗДЕЛ </a:t>
            </a: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„КОРЕСПОНДЕНЦИЯ“ </a:t>
            </a:r>
            <a:endParaRPr lang="bg-BG" dirty="0">
              <a:latin typeface="Times New Roman" panose="02020603050405020304" pitchFamily="18" charset="0"/>
              <a:cs typeface="Times New Roman" panose="02020603050405020304" pitchFamily="18" charset="0"/>
            </a:endParaRPr>
          </a:p>
        </p:txBody>
      </p:sp>
      <p:pic>
        <p:nvPicPr>
          <p:cNvPr id="14338"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7022" y="2286439"/>
            <a:ext cx="592455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51817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авоъгълник 3"/>
          <p:cNvSpPr/>
          <p:nvPr/>
        </p:nvSpPr>
        <p:spPr>
          <a:xfrm>
            <a:off x="2278899" y="3150883"/>
            <a:ext cx="8064896" cy="461665"/>
          </a:xfrm>
          <a:prstGeom prst="rect">
            <a:avLst/>
          </a:prstGeom>
        </p:spPr>
        <p:txBody>
          <a:bodyPr wrap="square">
            <a:spAutoFit/>
          </a:bodyPr>
          <a:lstStyle/>
          <a:p>
            <a:pPr algn="ctr" fontAlgn="base">
              <a:spcBef>
                <a:spcPct val="0"/>
              </a:spcBef>
              <a:spcAft>
                <a:spcPct val="0"/>
              </a:spcAft>
            </a:pPr>
            <a:r>
              <a:rPr kumimoji="1" lang="bg-BG" sz="2400" b="1" dirty="0">
                <a:ln w="900" cmpd="sng">
                  <a:solidFill>
                    <a:srgbClr val="00CC99">
                      <a:satMod val="190000"/>
                      <a:alpha val="55000"/>
                    </a:srgbClr>
                  </a:solidFill>
                  <a:prstDash val="solid"/>
                </a:ln>
                <a:solidFill>
                  <a:srgbClr val="00CC99">
                    <a:satMod val="200000"/>
                    <a:tint val="3000"/>
                  </a:srgbClr>
                </a:solidFill>
                <a:effectLst>
                  <a:innerShdw blurRad="101600" dist="76200" dir="5400000">
                    <a:srgbClr val="00CC99">
                      <a:satMod val="190000"/>
                      <a:tint val="100000"/>
                      <a:alpha val="74000"/>
                    </a:srgbClr>
                  </a:innerShdw>
                </a:effectLst>
                <a:latin typeface="Trebuchet MS" panose="020B0603020202020204" pitchFamily="34" charset="0"/>
                <a:ea typeface="宋体" pitchFamily="2" charset="-122"/>
              </a:rPr>
              <a:t>БЛАГОДАРИМ ЗА ОТДЕЛЕНОТО ВРЕМЕ!  </a:t>
            </a:r>
          </a:p>
        </p:txBody>
      </p:sp>
      <p:sp>
        <p:nvSpPr>
          <p:cNvPr id="5" name="Rectangle 4"/>
          <p:cNvSpPr txBox="1">
            <a:spLocks noChangeArrowheads="1"/>
          </p:cNvSpPr>
          <p:nvPr/>
        </p:nvSpPr>
        <p:spPr bwMode="auto">
          <a:xfrm>
            <a:off x="260970" y="5964072"/>
            <a:ext cx="11747265" cy="893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6"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320811" y="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43795" y="0"/>
            <a:ext cx="1664440" cy="1289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0060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txBox="1">
            <a:spLocks noChangeArrowheads="1"/>
          </p:cNvSpPr>
          <p:nvPr/>
        </p:nvSpPr>
        <p:spPr bwMode="auto">
          <a:xfrm>
            <a:off x="260970" y="5964072"/>
            <a:ext cx="11747265" cy="893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създаден</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в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рамките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проект  №BG06RDNP001-19.001-0040  „Стратегия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Водено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общностите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територията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МИГ  Бяла Слатина“,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който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осъществява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финансовата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подкрепа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развитие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селските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райони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2014-2020 г. и Оперативна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програма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Иновации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конкурентоспособност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2014 – 2020 г.,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съфинансирани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от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чрез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структурни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инвестиционни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фондове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Цялата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отговорност</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за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съдържанието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публикацията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се носи от СНЦ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Местна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инициативна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група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Бяла Слатина“ и при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никакви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обстоятелства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може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да се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счита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че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този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документ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отразява</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официалното</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становище на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Европейския</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съюз</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и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Управляващите</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a:t>
            </a:r>
            <a:r>
              <a:rPr kumimoji="1" lang="ru-RU" altLang="zh-CN" sz="900" b="1" i="1" u="none" strike="noStrike" kern="0" cap="none" spc="0" normalizeH="0" baseline="0" noProof="0" dirty="0" err="1" smtClean="0">
                <a:ln>
                  <a:noFill/>
                </a:ln>
                <a:solidFill>
                  <a:srgbClr val="FFFF00"/>
                </a:solidFill>
                <a:effectLst/>
                <a:uLnTx/>
                <a:uFillTx/>
                <a:latin typeface="Times New Roman"/>
                <a:ea typeface="宋体"/>
                <a:cs typeface="+mj-cs"/>
              </a:rPr>
              <a:t>органи</a:t>
            </a:r>
            <a:r>
              <a:rPr kumimoji="1" lang="ru-RU" altLang="zh-CN" sz="900" b="1" i="1" u="none" strike="noStrike" kern="0" cap="none" spc="0" normalizeH="0" baseline="0" noProof="0" dirty="0" smtClean="0">
                <a:ln>
                  <a:noFill/>
                </a:ln>
                <a:solidFill>
                  <a:srgbClr val="FFFF00"/>
                </a:solidFill>
                <a:effectLst/>
                <a:uLnTx/>
                <a:uFillTx/>
                <a:latin typeface="Times New Roman"/>
                <a:ea typeface="宋体"/>
                <a:cs typeface="+mj-cs"/>
              </a:rPr>
              <a:t> на ПРСР 2014 – 2020 г. и ОПИК 2014-2020 г.</a:t>
            </a:r>
            <a:endParaRPr kumimoji="1" lang="en-US" altLang="zh-CN" sz="900" b="1" i="1" u="none" strike="noStrike" kern="0" cap="none" spc="0" normalizeH="0" baseline="0" noProof="0" dirty="0">
              <a:ln>
                <a:noFill/>
              </a:ln>
              <a:solidFill>
                <a:srgbClr val="FFFF00"/>
              </a:solidFill>
              <a:effectLst/>
              <a:uLnTx/>
              <a:uFillTx/>
              <a:latin typeface="Times New Roman"/>
              <a:ea typeface="宋体"/>
              <a:cs typeface="+mj-cs"/>
            </a:endParaRPr>
          </a:p>
        </p:txBody>
      </p:sp>
      <p:pic>
        <p:nvPicPr>
          <p:cNvPr id="6" name="Picture 3" descr="C:\Users\Pavlina Stanchovska\Desktop\Презентации ОБУЧЕНИЯ\ЛОГА\Logo ES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70" y="143865"/>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842" y="103135"/>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SERV2\migs\МИГ ВОМР\Бланки МИГ\Лога\MIG_Bqla_Slatina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076" y="143865"/>
            <a:ext cx="3162304" cy="99190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8320811" y="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43795" y="0"/>
            <a:ext cx="1664440" cy="1289429"/>
          </a:xfrm>
          <a:prstGeom prst="rect">
            <a:avLst/>
          </a:prstGeom>
          <a:noFill/>
          <a:extLst>
            <a:ext uri="{909E8E84-426E-40DD-AFC4-6F175D3DCCD1}">
              <a14:hiddenFill xmlns:a14="http://schemas.microsoft.com/office/drawing/2010/main">
                <a:solidFill>
                  <a:srgbClr val="FFFFFF"/>
                </a:solidFill>
              </a14:hiddenFill>
            </a:ext>
          </a:extLst>
        </p:spPr>
      </p:pic>
      <p:sp>
        <p:nvSpPr>
          <p:cNvPr id="13" name="Правоъгълник 12"/>
          <p:cNvSpPr/>
          <p:nvPr/>
        </p:nvSpPr>
        <p:spPr>
          <a:xfrm>
            <a:off x="260970" y="2458386"/>
            <a:ext cx="11747265" cy="2308324"/>
          </a:xfrm>
          <a:prstGeom prst="rect">
            <a:avLst/>
          </a:prstGeom>
        </p:spPr>
        <p:txBody>
          <a:bodyPr wrap="square">
            <a:spAutoFit/>
          </a:bodyPr>
          <a:lstStyle/>
          <a:p>
            <a:pPr algn="ctr" fontAlgn="base">
              <a:spcBef>
                <a:spcPct val="0"/>
              </a:spcBef>
              <a:spcAft>
                <a:spcPct val="0"/>
              </a:spcAft>
            </a:pPr>
            <a:r>
              <a:rPr kumimoji="1" lang="bg-BG" sz="2400" b="1" dirty="0" smtClean="0">
                <a:ln w="900" cmpd="sng">
                  <a:solidFill>
                    <a:srgbClr val="00CC99">
                      <a:satMod val="190000"/>
                      <a:alpha val="55000"/>
                    </a:srgbClr>
                  </a:solidFill>
                  <a:prstDash val="solid"/>
                </a:ln>
                <a:solidFill>
                  <a:srgbClr val="00CC99">
                    <a:satMod val="200000"/>
                    <a:tint val="3000"/>
                  </a:srgbClr>
                </a:solidFill>
                <a:effectLst>
                  <a:innerShdw blurRad="101600" dist="76200" dir="5400000">
                    <a:srgbClr val="00CC99">
                      <a:satMod val="190000"/>
                      <a:tint val="100000"/>
                      <a:alpha val="74000"/>
                    </a:srgbClr>
                  </a:innerShdw>
                </a:effectLst>
                <a:latin typeface="Trebuchet MS" panose="020B0603020202020204" pitchFamily="34" charset="0"/>
                <a:ea typeface="宋体" pitchFamily="2" charset="-122"/>
              </a:rPr>
              <a:t>При необходимост на допълнителна информация и оказване на методическа помощ, екипът на МИГ Бяла Слатина е на разположение на адрес:</a:t>
            </a:r>
          </a:p>
          <a:p>
            <a:pPr algn="ctr" fontAlgn="base">
              <a:spcBef>
                <a:spcPct val="0"/>
              </a:spcBef>
              <a:spcAft>
                <a:spcPct val="0"/>
              </a:spcAft>
            </a:pPr>
            <a:r>
              <a:rPr kumimoji="1" lang="bg-BG" sz="2400" b="1" dirty="0" smtClean="0">
                <a:ln w="900" cmpd="sng">
                  <a:solidFill>
                    <a:srgbClr val="00CC99">
                      <a:satMod val="190000"/>
                      <a:alpha val="55000"/>
                    </a:srgbClr>
                  </a:solidFill>
                  <a:prstDash val="solid"/>
                </a:ln>
                <a:solidFill>
                  <a:srgbClr val="00CC99">
                    <a:satMod val="200000"/>
                    <a:tint val="3000"/>
                  </a:srgbClr>
                </a:solidFill>
                <a:effectLst>
                  <a:innerShdw blurRad="101600" dist="76200" dir="5400000">
                    <a:srgbClr val="00CC99">
                      <a:satMod val="190000"/>
                      <a:tint val="100000"/>
                      <a:alpha val="74000"/>
                    </a:srgbClr>
                  </a:innerShdw>
                </a:effectLst>
                <a:latin typeface="Trebuchet MS" panose="020B0603020202020204" pitchFamily="34" charset="0"/>
                <a:ea typeface="宋体" pitchFamily="2" charset="-122"/>
              </a:rPr>
              <a:t>Гр. Бяла Слатина, ул. „Климент Охридски“ № 68</a:t>
            </a:r>
          </a:p>
          <a:p>
            <a:pPr algn="ctr" fontAlgn="base">
              <a:spcBef>
                <a:spcPct val="0"/>
              </a:spcBef>
              <a:spcAft>
                <a:spcPct val="0"/>
              </a:spcAft>
            </a:pPr>
            <a:r>
              <a:rPr kumimoji="1" lang="en-US" sz="2400" b="1" dirty="0" smtClean="0">
                <a:ln w="900" cmpd="sng">
                  <a:solidFill>
                    <a:srgbClr val="00CC99">
                      <a:satMod val="190000"/>
                      <a:alpha val="55000"/>
                    </a:srgbClr>
                  </a:solidFill>
                  <a:prstDash val="solid"/>
                </a:ln>
                <a:solidFill>
                  <a:srgbClr val="00CC99">
                    <a:satMod val="200000"/>
                    <a:tint val="3000"/>
                  </a:srgbClr>
                </a:solidFill>
                <a:effectLst>
                  <a:innerShdw blurRad="101600" dist="76200" dir="5400000">
                    <a:srgbClr val="00CC99">
                      <a:satMod val="190000"/>
                      <a:tint val="100000"/>
                      <a:alpha val="74000"/>
                    </a:srgbClr>
                  </a:innerShdw>
                </a:effectLst>
                <a:latin typeface="Trebuchet MS" panose="020B0603020202020204" pitchFamily="34" charset="0"/>
                <a:ea typeface="宋体" pitchFamily="2" charset="-122"/>
              </a:rPr>
              <a:t>E-mail: </a:t>
            </a:r>
            <a:r>
              <a:rPr kumimoji="1" lang="en-US" sz="2400" b="1" dirty="0" smtClean="0">
                <a:ln w="900" cmpd="sng">
                  <a:solidFill>
                    <a:srgbClr val="00CC99">
                      <a:satMod val="190000"/>
                      <a:alpha val="55000"/>
                    </a:srgbClr>
                  </a:solidFill>
                  <a:prstDash val="solid"/>
                </a:ln>
                <a:solidFill>
                  <a:srgbClr val="00CC99">
                    <a:satMod val="200000"/>
                    <a:tint val="3000"/>
                  </a:srgbClr>
                </a:solidFill>
                <a:effectLst>
                  <a:innerShdw blurRad="101600" dist="76200" dir="5400000">
                    <a:srgbClr val="00CC99">
                      <a:satMod val="190000"/>
                      <a:tint val="100000"/>
                      <a:alpha val="74000"/>
                    </a:srgbClr>
                  </a:innerShdw>
                </a:effectLst>
                <a:latin typeface="Trebuchet MS" panose="020B0603020202020204" pitchFamily="34" charset="0"/>
                <a:ea typeface="宋体" pitchFamily="2" charset="-122"/>
                <a:hlinkClick r:id="rId7"/>
              </a:rPr>
              <a:t>mig_bslatina@abv.bg</a:t>
            </a:r>
            <a:endParaRPr kumimoji="1" lang="en-US" sz="2400" b="1" dirty="0" smtClean="0">
              <a:ln w="900" cmpd="sng">
                <a:solidFill>
                  <a:srgbClr val="00CC99">
                    <a:satMod val="190000"/>
                    <a:alpha val="55000"/>
                  </a:srgbClr>
                </a:solidFill>
                <a:prstDash val="solid"/>
              </a:ln>
              <a:solidFill>
                <a:srgbClr val="00CC99">
                  <a:satMod val="200000"/>
                  <a:tint val="3000"/>
                </a:srgbClr>
              </a:solidFill>
              <a:effectLst>
                <a:innerShdw blurRad="101600" dist="76200" dir="5400000">
                  <a:srgbClr val="00CC99">
                    <a:satMod val="190000"/>
                    <a:tint val="100000"/>
                    <a:alpha val="74000"/>
                  </a:srgbClr>
                </a:innerShdw>
              </a:effectLst>
              <a:latin typeface="Trebuchet MS" panose="020B0603020202020204" pitchFamily="34" charset="0"/>
              <a:ea typeface="宋体" pitchFamily="2" charset="-122"/>
            </a:endParaRPr>
          </a:p>
          <a:p>
            <a:pPr algn="ctr" fontAlgn="base">
              <a:spcBef>
                <a:spcPct val="0"/>
              </a:spcBef>
              <a:spcAft>
                <a:spcPct val="0"/>
              </a:spcAft>
            </a:pPr>
            <a:r>
              <a:rPr kumimoji="1" lang="bg-BG" sz="2400" b="1" dirty="0" smtClean="0">
                <a:ln w="900" cmpd="sng">
                  <a:solidFill>
                    <a:srgbClr val="00CC99">
                      <a:satMod val="190000"/>
                      <a:alpha val="55000"/>
                    </a:srgbClr>
                  </a:solidFill>
                  <a:prstDash val="solid"/>
                </a:ln>
                <a:solidFill>
                  <a:srgbClr val="00CC99">
                    <a:satMod val="200000"/>
                    <a:tint val="3000"/>
                  </a:srgbClr>
                </a:solidFill>
                <a:effectLst>
                  <a:innerShdw blurRad="101600" dist="76200" dir="5400000">
                    <a:srgbClr val="00CC99">
                      <a:satMod val="190000"/>
                      <a:tint val="100000"/>
                      <a:alpha val="74000"/>
                    </a:srgbClr>
                  </a:innerShdw>
                </a:effectLst>
                <a:latin typeface="Trebuchet MS" panose="020B0603020202020204" pitchFamily="34" charset="0"/>
                <a:ea typeface="宋体" pitchFamily="2" charset="-122"/>
              </a:rPr>
              <a:t>Тел. 0910</a:t>
            </a:r>
            <a:r>
              <a:rPr kumimoji="1" lang="en-US" sz="2400" b="1" dirty="0" smtClean="0">
                <a:ln w="900" cmpd="sng">
                  <a:solidFill>
                    <a:srgbClr val="00CC99">
                      <a:satMod val="190000"/>
                      <a:alpha val="55000"/>
                    </a:srgbClr>
                  </a:solidFill>
                  <a:prstDash val="solid"/>
                </a:ln>
                <a:solidFill>
                  <a:srgbClr val="00CC99">
                    <a:satMod val="200000"/>
                    <a:tint val="3000"/>
                  </a:srgbClr>
                </a:solidFill>
                <a:effectLst>
                  <a:innerShdw blurRad="101600" dist="76200" dir="5400000">
                    <a:srgbClr val="00CC99">
                      <a:satMod val="190000"/>
                      <a:tint val="100000"/>
                      <a:alpha val="74000"/>
                    </a:srgbClr>
                  </a:innerShdw>
                </a:effectLst>
                <a:latin typeface="Trebuchet MS" panose="020B0603020202020204" pitchFamily="34" charset="0"/>
                <a:ea typeface="宋体" pitchFamily="2" charset="-122"/>
              </a:rPr>
              <a:t>/</a:t>
            </a:r>
            <a:r>
              <a:rPr kumimoji="1" lang="bg-BG" sz="2400" b="1" dirty="0" smtClean="0">
                <a:ln w="900" cmpd="sng">
                  <a:solidFill>
                    <a:srgbClr val="00CC99">
                      <a:satMod val="190000"/>
                      <a:alpha val="55000"/>
                    </a:srgbClr>
                  </a:solidFill>
                  <a:prstDash val="solid"/>
                </a:ln>
                <a:solidFill>
                  <a:srgbClr val="00CC99">
                    <a:satMod val="200000"/>
                    <a:tint val="3000"/>
                  </a:srgbClr>
                </a:solidFill>
                <a:effectLst>
                  <a:innerShdw blurRad="101600" dist="76200" dir="5400000">
                    <a:srgbClr val="00CC99">
                      <a:satMod val="190000"/>
                      <a:tint val="100000"/>
                      <a:alpha val="74000"/>
                    </a:srgbClr>
                  </a:innerShdw>
                </a:effectLst>
                <a:latin typeface="Trebuchet MS" panose="020B0603020202020204" pitchFamily="34" charset="0"/>
                <a:ea typeface="宋体" pitchFamily="2" charset="-122"/>
              </a:rPr>
              <a:t>504-20</a:t>
            </a:r>
            <a:endParaRPr kumimoji="1" lang="bg-BG" sz="2400" b="1" dirty="0">
              <a:ln w="900" cmpd="sng">
                <a:solidFill>
                  <a:srgbClr val="00CC99">
                    <a:satMod val="190000"/>
                    <a:alpha val="55000"/>
                  </a:srgbClr>
                </a:solidFill>
                <a:prstDash val="solid"/>
              </a:ln>
              <a:solidFill>
                <a:srgbClr val="00CC99">
                  <a:satMod val="200000"/>
                  <a:tint val="3000"/>
                </a:srgbClr>
              </a:solidFill>
              <a:effectLst>
                <a:innerShdw blurRad="101600" dist="76200" dir="5400000">
                  <a:srgbClr val="00CC99">
                    <a:satMod val="190000"/>
                    <a:tint val="100000"/>
                    <a:alpha val="74000"/>
                  </a:srgbClr>
                </a:innerShdw>
              </a:effectLst>
              <a:latin typeface="Trebuchet MS" panose="020B0603020202020204" pitchFamily="34" charset="0"/>
              <a:ea typeface="宋体" pitchFamily="2" charset="-122"/>
            </a:endParaRPr>
          </a:p>
        </p:txBody>
      </p:sp>
    </p:spTree>
    <p:extLst>
      <p:ext uri="{BB962C8B-B14F-4D97-AF65-F5344CB8AC3E}">
        <p14:creationId xmlns:p14="http://schemas.microsoft.com/office/powerpoint/2010/main" val="2483347377"/>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леда от самолет">
  <a:themeElements>
    <a:clrScheme name="Следа от самолет">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Следа от самолет">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леда от самолет">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тема">
  <a:themeElements>
    <a:clrScheme name="О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тема">
  <a:themeElements>
    <a:clrScheme name="О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TM04033937[[fn=Следа от самолет]]</Template>
  <TotalTime>302</TotalTime>
  <Words>5675</Words>
  <Application>Microsoft Office PowerPoint</Application>
  <PresentationFormat>Широк екран</PresentationFormat>
  <Paragraphs>126</Paragraphs>
  <Slides>29</Slides>
  <Notes>1</Notes>
  <HiddenSlides>0</HiddenSlides>
  <MMClips>0</MMClips>
  <ScaleCrop>false</ScaleCrop>
  <HeadingPairs>
    <vt:vector size="6" baseType="variant">
      <vt:variant>
        <vt:lpstr>Използвани шрифтове</vt:lpstr>
      </vt:variant>
      <vt:variant>
        <vt:i4>8</vt:i4>
      </vt:variant>
      <vt:variant>
        <vt:lpstr>Тема</vt:lpstr>
      </vt:variant>
      <vt:variant>
        <vt:i4>1</vt:i4>
      </vt:variant>
      <vt:variant>
        <vt:lpstr>Заглавия на слайдовете</vt:lpstr>
      </vt:variant>
      <vt:variant>
        <vt:i4>29</vt:i4>
      </vt:variant>
    </vt:vector>
  </HeadingPairs>
  <TitlesOfParts>
    <vt:vector size="38" baseType="lpstr">
      <vt:lpstr>宋体</vt:lpstr>
      <vt:lpstr>Arial</vt:lpstr>
      <vt:lpstr>Calibri</vt:lpstr>
      <vt:lpstr>Calibri Light</vt:lpstr>
      <vt:lpstr>Century Gothic</vt:lpstr>
      <vt:lpstr>Times New Roman</vt:lpstr>
      <vt:lpstr>Trebuchet MS</vt:lpstr>
      <vt:lpstr>Wingdings</vt:lpstr>
      <vt:lpstr>Следа от самолет</vt:lpstr>
      <vt:lpstr>Двудневно обучение за управление и отчитане на проекти по мерките от стратегията за вомр на миг бяла слатина</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Двудневно обучение за управление и отчитане на проекти по мерките от стратегията за вомр на миг бяла слатина</dc:title>
  <dc:creator>mig 2</dc:creator>
  <cp:lastModifiedBy>mig 2</cp:lastModifiedBy>
  <cp:revision>53</cp:revision>
  <cp:lastPrinted>2019-10-03T11:24:13Z</cp:lastPrinted>
  <dcterms:created xsi:type="dcterms:W3CDTF">2019-09-27T08:24:16Z</dcterms:created>
  <dcterms:modified xsi:type="dcterms:W3CDTF">2019-10-11T07:44:37Z</dcterms:modified>
</cp:coreProperties>
</file>