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7" r:id="rId1"/>
  </p:sldMasterIdLst>
  <p:notesMasterIdLst>
    <p:notesMasterId r:id="rId8"/>
  </p:notesMasterIdLst>
  <p:handoutMasterIdLst>
    <p:handoutMasterId r:id="rId9"/>
  </p:handoutMasterIdLst>
  <p:sldIdLst>
    <p:sldId id="256" r:id="rId2"/>
    <p:sldId id="349" r:id="rId3"/>
    <p:sldId id="307" r:id="rId4"/>
    <p:sldId id="334" r:id="rId5"/>
    <p:sldId id="351" r:id="rId6"/>
    <p:sldId id="352" r:id="rId7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71" autoAdjust="0"/>
  </p:normalViewPr>
  <p:slideViewPr>
    <p:cSldViewPr>
      <p:cViewPr varScale="1">
        <p:scale>
          <a:sx n="120" d="100"/>
          <a:sy n="120" d="100"/>
        </p:scale>
        <p:origin x="-4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22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E4540F-0F14-499E-A45C-347438775F20}" type="datetimeFigureOut">
              <a:rPr lang="bg-BG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0C3CF0C-71B6-4829-A5B6-AA255E200BA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732484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D4D99A6-6AAC-4987-BF9F-25E860CE89E3}" type="datetimeFigureOut">
              <a:rPr lang="bg-BG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B6D5E8F-0F7A-472F-BEDC-BB0CE527F2F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3139117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A73C1B-3997-43E1-A8E5-E20010E69830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bg-BG"/>
          </a:p>
        </p:txBody>
      </p:sp>
    </p:spTree>
    <p:extLst>
      <p:ext uri="{BB962C8B-B14F-4D97-AF65-F5344CB8AC3E}">
        <p14:creationId xmlns="" xmlns:p14="http://schemas.microsoft.com/office/powerpoint/2010/main" val="253161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2FF8F7CD-76DA-4CB0-BF56-C40728B9DD6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1556792"/>
            <a:ext cx="8429684" cy="1829761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20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Представяне на проект по подмярка 19.1. </a:t>
            </a:r>
            <a:b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„Помощ при подготвителни дейности“ </a:t>
            </a:r>
            <a:b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 Програмата за развитие </a:t>
            </a:r>
            <a:b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000" b="1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селските райони 2014 – 2020г.</a:t>
            </a:r>
            <a:r>
              <a:rPr lang="bg-BG" sz="2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2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bg-BG" sz="2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900113" y="3573016"/>
            <a:ext cx="7127875" cy="2279650"/>
          </a:xfrm>
        </p:spPr>
        <p:txBody>
          <a:bodyPr/>
          <a:lstStyle/>
          <a:p>
            <a:pPr marR="0" algn="ctr" eaLnBrk="1" hangingPunct="1">
              <a:lnSpc>
                <a:spcPct val="80000"/>
              </a:lnSpc>
            </a:pPr>
            <a:endParaRPr lang="bg-BG" sz="2100" dirty="0" smtClean="0">
              <a:latin typeface="Arial" charset="0"/>
              <a:cs typeface="Arial" charset="0"/>
            </a:endParaRPr>
          </a:p>
          <a:p>
            <a:pPr marR="0" eaLnBrk="1" hangingPunct="1">
              <a:lnSpc>
                <a:spcPct val="80000"/>
              </a:lnSpc>
            </a:pPr>
            <a:endParaRPr lang="bg-BG" sz="1600" dirty="0" smtClean="0">
              <a:latin typeface="Arial" charset="0"/>
              <a:cs typeface="Arial" charset="0"/>
            </a:endParaRPr>
          </a:p>
          <a:p>
            <a:pPr marR="0" algn="ctr" eaLnBrk="1" hangingPunct="1">
              <a:lnSpc>
                <a:spcPct val="80000"/>
              </a:lnSpc>
            </a:pPr>
            <a:r>
              <a:rPr lang="bg-BG" sz="1600" b="1" dirty="0" smtClean="0">
                <a:latin typeface="Arial" charset="0"/>
                <a:cs typeface="Arial" charset="0"/>
              </a:rPr>
              <a:t>Информационна среща, </a:t>
            </a:r>
          </a:p>
          <a:p>
            <a:pPr marR="0" algn="ctr" eaLnBrk="1" hangingPunct="1">
              <a:lnSpc>
                <a:spcPct val="80000"/>
              </a:lnSpc>
            </a:pPr>
            <a:r>
              <a:rPr lang="bg-BG" sz="1600" b="1" dirty="0" smtClean="0">
                <a:latin typeface="Arial" charset="0"/>
                <a:cs typeface="Arial" charset="0"/>
              </a:rPr>
              <a:t>13-ти октомври 2016г., Община Бяла Слатина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9F16FA8-943F-41D0-BAA0-741A8B92FEB6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bg-BG"/>
          </a:p>
        </p:txBody>
      </p:sp>
      <p:pic>
        <p:nvPicPr>
          <p:cNvPr id="6" name="Picture 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548680"/>
            <a:ext cx="836676" cy="598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524272"/>
            <a:ext cx="7620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0" descr="logo-bg-right-no-ba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495697"/>
            <a:ext cx="17716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576462"/>
            <a:ext cx="801688" cy="590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194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64288" y="5733256"/>
            <a:ext cx="1656184" cy="84442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23050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76561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7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Подмярка</a:t>
            </a:r>
            <a:r>
              <a:rPr lang="bg-BG" sz="27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19.1 – Помощ за подготвителни дейности</a:t>
            </a:r>
            <a:endParaRPr lang="bg-BG" sz="27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56B989-D879-4F07-A431-34E6D24BD5F8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bg-BG"/>
          </a:p>
        </p:txBody>
      </p:sp>
      <p:sp>
        <p:nvSpPr>
          <p:cNvPr id="31748" name="TextBox 2"/>
          <p:cNvSpPr txBox="1">
            <a:spLocks noChangeArrowheads="1"/>
          </p:cNvSpPr>
          <p:nvPr/>
        </p:nvSpPr>
        <p:spPr bwMode="auto">
          <a:xfrm>
            <a:off x="468313" y="1689100"/>
            <a:ext cx="80645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bg-BG" dirty="0"/>
              <a:t>След </a:t>
            </a:r>
            <a:r>
              <a:rPr lang="bg-BG" dirty="0" smtClean="0"/>
              <a:t>подписване </a:t>
            </a:r>
            <a:r>
              <a:rPr lang="bg-BG" dirty="0"/>
              <a:t>на </a:t>
            </a:r>
            <a:r>
              <a:rPr lang="bg-BG" dirty="0" smtClean="0"/>
              <a:t>Договор № РД 50-80/17.08.2016г. за предоставяне на безвъзмездна финансова помощ по подмярка 19.1“Помощ за подготвителни дейности“ на мярка 19 „Водено от общностите местно развитие“ от ПРСР 2014 – 2020г., между МЗХ,  ДФ</a:t>
            </a:r>
            <a:r>
              <a:rPr lang="en-US" dirty="0" smtClean="0"/>
              <a:t> </a:t>
            </a:r>
            <a:r>
              <a:rPr lang="bg-BG" dirty="0" smtClean="0"/>
              <a:t>“Земеделие“ – РА и МИГ Бяла Слатина, дейностите </a:t>
            </a:r>
            <a:r>
              <a:rPr lang="bg-BG" dirty="0"/>
              <a:t>по </a:t>
            </a:r>
            <a:r>
              <a:rPr lang="bg-BG" dirty="0" smtClean="0"/>
              <a:t>Проекта </a:t>
            </a:r>
            <a:r>
              <a:rPr lang="bg-BG" dirty="0"/>
              <a:t>се предвижда да бъдат изпълнени на четири етапа:</a:t>
            </a:r>
          </a:p>
          <a:p>
            <a:r>
              <a:rPr lang="bg-BG" dirty="0"/>
              <a:t> </a:t>
            </a:r>
          </a:p>
          <a:p>
            <a:r>
              <a:rPr lang="bg-BG" b="1" u="sng" dirty="0"/>
              <a:t>Първи етап:</a:t>
            </a:r>
            <a:r>
              <a:rPr lang="bg-BG" b="1" dirty="0"/>
              <a:t> Сформиране на екип по изпълнение на дейностите и разработване на план за действие.</a:t>
            </a:r>
            <a:endParaRPr lang="bg-BG" dirty="0"/>
          </a:p>
          <a:p>
            <a:pPr algn="just"/>
            <a:r>
              <a:rPr lang="bg-BG" dirty="0"/>
              <a:t>По настоящото заявление се предвижда екипът по изпълнение на дейностите да включва Управителния съвет на МИГ и </a:t>
            </a:r>
            <a:r>
              <a:rPr lang="bg-BG" dirty="0" smtClean="0"/>
              <a:t>координатор по проекта. През </a:t>
            </a:r>
            <a:r>
              <a:rPr lang="bg-BG" dirty="0"/>
              <a:t>първия етап се предвижда, също така, да бъде разработен План за действие с разпределение на ролите и график за </a:t>
            </a:r>
            <a:r>
              <a:rPr lang="bg-BG" dirty="0" smtClean="0"/>
              <a:t>реализиране </a:t>
            </a:r>
            <a:r>
              <a:rPr lang="bg-BG" dirty="0"/>
              <a:t>на дейностите.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4088718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23050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76561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Подмярка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19.1 –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Помощ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подготвителни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дейности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A1F7F9-EA83-47A0-801F-378243F418AD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bg-BG"/>
          </a:p>
        </p:txBody>
      </p:sp>
      <p:sp>
        <p:nvSpPr>
          <p:cNvPr id="3" name="TextBox 2"/>
          <p:cNvSpPr txBox="1"/>
          <p:nvPr/>
        </p:nvSpPr>
        <p:spPr>
          <a:xfrm>
            <a:off x="539552" y="1700213"/>
            <a:ext cx="8209161" cy="5375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600" b="1" u="sng" dirty="0"/>
              <a:t>Втори етап:</a:t>
            </a:r>
            <a:r>
              <a:rPr lang="bg-BG" sz="1600" b="1" dirty="0"/>
              <a:t> Популяризиране процеса на разработване  на стратегията</a:t>
            </a:r>
            <a:endParaRPr lang="bg-BG" sz="1600" dirty="0"/>
          </a:p>
          <a:p>
            <a:r>
              <a:rPr lang="bg-BG" sz="1600" dirty="0"/>
              <a:t>През втория етап ще се подготвят и проведат предвидените  информационни дейности по населени места - информационни срещи, информационни дни и други събития за информиране на местната общност за необходимостта от разработване и възможностите, които предоставя </a:t>
            </a:r>
            <a:r>
              <a:rPr lang="bg-BG" sz="1600" dirty="0">
                <a:solidFill>
                  <a:srgbClr val="FF0000"/>
                </a:solidFill>
              </a:rPr>
              <a:t>мултифондовата</a:t>
            </a:r>
            <a:r>
              <a:rPr lang="bg-BG" sz="1600" dirty="0"/>
              <a:t> стратегия. </a:t>
            </a:r>
            <a:endParaRPr lang="bg-BG" sz="1600" dirty="0" smtClean="0"/>
          </a:p>
          <a:p>
            <a:endParaRPr lang="bg-BG" sz="1600" dirty="0">
              <a:solidFill>
                <a:prstClr val="black"/>
              </a:solidFill>
            </a:endParaRPr>
          </a:p>
          <a:p>
            <a:r>
              <a:rPr lang="bg-BG" sz="1600" b="1" u="sng" dirty="0"/>
              <a:t>Трети  етап: </a:t>
            </a:r>
            <a:r>
              <a:rPr lang="bg-BG" sz="1600" b="1" dirty="0"/>
              <a:t>Проучване и анализ на територията</a:t>
            </a:r>
            <a:endParaRPr lang="bg-BG" sz="1600" dirty="0"/>
          </a:p>
          <a:p>
            <a:pPr algn="just"/>
            <a:r>
              <a:rPr lang="bg-BG" sz="1600" dirty="0"/>
              <a:t>Предвижда се за програмния период 2014 – 2020 година на територията </a:t>
            </a:r>
            <a:r>
              <a:rPr lang="bg-BG" sz="1600" dirty="0" smtClean="0"/>
              <a:t>на общината </a:t>
            </a:r>
            <a:r>
              <a:rPr lang="bg-BG" sz="1600" dirty="0"/>
              <a:t>да се </a:t>
            </a:r>
            <a:r>
              <a:rPr lang="bg-BG" sz="1600"/>
              <a:t>прилага </a:t>
            </a:r>
            <a:r>
              <a:rPr lang="bg-BG" sz="1600" smtClean="0">
                <a:solidFill>
                  <a:srgbClr val="FF0000"/>
                </a:solidFill>
              </a:rPr>
              <a:t>мултифондова ?!</a:t>
            </a:r>
            <a:r>
              <a:rPr lang="bg-BG" sz="1600" smtClean="0"/>
              <a:t> </a:t>
            </a:r>
            <a:r>
              <a:rPr lang="bg-BG" sz="1600" dirty="0" smtClean="0"/>
              <a:t>стратегия</a:t>
            </a:r>
            <a:r>
              <a:rPr lang="bg-BG" sz="1600" dirty="0"/>
              <a:t>. Затова проучванията ще бъдат насочени към изследване социално-икономическия статус на населението и проучване възможностите за финансиране на проекти по други ОП извън ПРСР 2014 – 2020 година</a:t>
            </a:r>
            <a:r>
              <a:rPr lang="bg-BG" sz="1600" dirty="0" smtClean="0"/>
              <a:t>.</a:t>
            </a:r>
          </a:p>
          <a:p>
            <a:pPr algn="just"/>
            <a:endParaRPr lang="bg-BG" sz="1600" dirty="0" smtClean="0"/>
          </a:p>
          <a:p>
            <a:r>
              <a:rPr lang="bg-BG" sz="1600" b="1" u="sng" dirty="0"/>
              <a:t>Четвърти </a:t>
            </a:r>
            <a:r>
              <a:rPr lang="bg-BG" sz="1600" b="1" u="sng" dirty="0" err="1"/>
              <a:t>етап:</a:t>
            </a:r>
            <a:r>
              <a:rPr lang="bg-BG" sz="1600" b="1" dirty="0" err="1"/>
              <a:t>Подготовка</a:t>
            </a:r>
            <a:r>
              <a:rPr lang="bg-BG" sz="1600" b="1" dirty="0"/>
              <a:t> на стратегията</a:t>
            </a:r>
            <a:endParaRPr lang="bg-BG" sz="1600" dirty="0"/>
          </a:p>
          <a:p>
            <a:r>
              <a:rPr lang="bg-BG" sz="1600" dirty="0"/>
              <a:t>През четвъртия етап от наети за целта външни експерти ще бъде разработена потенциална </a:t>
            </a:r>
            <a:r>
              <a:rPr lang="bg-BG" sz="1600" dirty="0" smtClean="0"/>
              <a:t>стратегия </a:t>
            </a:r>
            <a:r>
              <a:rPr lang="bg-BG" sz="1600" dirty="0"/>
              <a:t>за </a:t>
            </a:r>
            <a:r>
              <a:rPr lang="bg-BG" sz="1600" dirty="0" smtClean="0"/>
              <a:t>Водено от общностите местно </a:t>
            </a:r>
            <a:r>
              <a:rPr lang="bg-BG" sz="1600" dirty="0"/>
              <a:t>развитие за периода 2014 – 2020 година. </a:t>
            </a:r>
          </a:p>
          <a:p>
            <a:endParaRPr lang="bg-BG" sz="1600" dirty="0"/>
          </a:p>
          <a:p>
            <a:endParaRPr lang="bg-BG" sz="16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1600" dirty="0">
              <a:solidFill>
                <a:prstClr val="black"/>
              </a:solidFill>
            </a:endParaRPr>
          </a:p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lang="ru-RU" sz="20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88913"/>
            <a:ext cx="23050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76561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Подмярка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19.1 –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Помощ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подготвителни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дейности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7A796-46F4-4771-9690-CECA8EE66026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bg-BG"/>
          </a:p>
        </p:txBody>
      </p:sp>
      <p:sp>
        <p:nvSpPr>
          <p:cNvPr id="3" name="TextBox 2"/>
          <p:cNvSpPr txBox="1"/>
          <p:nvPr/>
        </p:nvSpPr>
        <p:spPr>
          <a:xfrm>
            <a:off x="488181" y="1709459"/>
            <a:ext cx="8208963" cy="39703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bg-BG" sz="1400" dirty="0" smtClean="0"/>
              <a:t>В изпълнение на  </a:t>
            </a:r>
            <a:r>
              <a:rPr lang="bg-BG" sz="1400" dirty="0"/>
              <a:t>Дейност 1 „Популяризиране процеса на разработка на стратегията” </a:t>
            </a:r>
            <a:r>
              <a:rPr lang="bg-BG" sz="1400" dirty="0" smtClean="0"/>
              <a:t>ще бъдат </a:t>
            </a:r>
            <a:r>
              <a:rPr lang="bg-BG" sz="1400" dirty="0"/>
              <a:t>осъществени следните </a:t>
            </a:r>
            <a:r>
              <a:rPr lang="bg-BG" sz="1400" dirty="0" smtClean="0"/>
              <a:t>под дейности</a:t>
            </a:r>
            <a:r>
              <a:rPr lang="bg-BG" sz="1400" dirty="0"/>
              <a:t>:</a:t>
            </a:r>
          </a:p>
          <a:p>
            <a:r>
              <a:rPr lang="bg-BG" sz="1400" b="1" dirty="0" smtClean="0"/>
              <a:t>1.1.Подготовка </a:t>
            </a:r>
            <a:r>
              <a:rPr lang="bg-BG" sz="1400" b="1" dirty="0"/>
              <a:t>и провеждане на информационни кампании;</a:t>
            </a:r>
          </a:p>
          <a:p>
            <a:r>
              <a:rPr lang="bg-BG" sz="1400" dirty="0"/>
              <a:t>В изпълнение на </a:t>
            </a:r>
            <a:r>
              <a:rPr lang="bg-BG" sz="1400" dirty="0" err="1"/>
              <a:t>поддейност</a:t>
            </a:r>
            <a:r>
              <a:rPr lang="bg-BG" sz="1400" dirty="0"/>
              <a:t> „Подготовка  и провеждане на информационни кампании” </a:t>
            </a:r>
            <a:r>
              <a:rPr lang="be-BY" sz="1400" dirty="0" smtClean="0"/>
              <a:t>ще </a:t>
            </a:r>
            <a:r>
              <a:rPr lang="bg-BG" sz="1400" dirty="0" smtClean="0"/>
              <a:t>се проведат </a:t>
            </a:r>
            <a:r>
              <a:rPr lang="bg-BG" sz="1400" dirty="0"/>
              <a:t>два броя информационни </a:t>
            </a:r>
            <a:r>
              <a:rPr lang="bg-BG" sz="1400" dirty="0" smtClean="0"/>
              <a:t>срещи, което включва подготовка и провеждане на информационни дейности в населените места от територията на общината</a:t>
            </a:r>
          </a:p>
          <a:p>
            <a:pPr algn="just"/>
            <a:r>
              <a:rPr lang="bg-BG" sz="1400" b="1" dirty="0" smtClean="0"/>
              <a:t>1.2. </a:t>
            </a:r>
            <a:r>
              <a:rPr lang="bg-BG" sz="1400" b="1" dirty="0"/>
              <a:t>Изготвяне и разпространение на информационни материали за информиране на местното </a:t>
            </a:r>
            <a:r>
              <a:rPr lang="bg-BG" sz="1400" b="1" dirty="0" smtClean="0"/>
              <a:t>население;</a:t>
            </a:r>
          </a:p>
          <a:p>
            <a:r>
              <a:rPr lang="bg-BG" sz="1400" dirty="0" smtClean="0"/>
              <a:t>В изпълнение на дейността - изготвяне </a:t>
            </a:r>
            <a:r>
              <a:rPr lang="bg-BG" sz="1400" dirty="0"/>
              <a:t>и разпространение на информационни материали - печатни и в електронен вид - брошури, диплянки, видеоматериали и </a:t>
            </a:r>
            <a:r>
              <a:rPr lang="bg-BG" sz="1400" dirty="0" smtClean="0"/>
              <a:t>други.</a:t>
            </a:r>
          </a:p>
          <a:p>
            <a:r>
              <a:rPr lang="bg-BG" sz="1400" b="1" dirty="0" smtClean="0"/>
              <a:t>1.3. Информационни срещи/семинари;</a:t>
            </a:r>
          </a:p>
          <a:p>
            <a:r>
              <a:rPr lang="bg-BG" sz="1400" dirty="0"/>
              <a:t>Провеждане на еднодневна информационна среща/семинар за най-малко 20 </a:t>
            </a:r>
            <a:r>
              <a:rPr lang="bg-BG" sz="1400" dirty="0" smtClean="0"/>
              <a:t>участници  са предвидени 2 броя</a:t>
            </a:r>
          </a:p>
          <a:p>
            <a:r>
              <a:rPr lang="bg-BG" sz="1400" b="1" dirty="0" smtClean="0"/>
              <a:t>1.4. Информационни конференции;</a:t>
            </a:r>
          </a:p>
          <a:p>
            <a:r>
              <a:rPr lang="bg-BG" sz="1400" dirty="0"/>
              <a:t>Провеждане на еднодневна информационна конференция за най-малко 50 </a:t>
            </a:r>
            <a:r>
              <a:rPr lang="bg-BG" sz="1400" dirty="0" smtClean="0"/>
              <a:t>участници са предвидени 2 броя в </a:t>
            </a:r>
            <a:r>
              <a:rPr lang="bg-BG" sz="1400" dirty="0"/>
              <a:t>населените места на </a:t>
            </a:r>
            <a:r>
              <a:rPr lang="bg-BG" sz="1400" dirty="0" smtClean="0"/>
              <a:t>общината.</a:t>
            </a:r>
            <a:endParaRPr lang="bg-BG" sz="1400" dirty="0"/>
          </a:p>
          <a:p>
            <a:endParaRPr lang="bg-BG" sz="1400" dirty="0" smtClean="0"/>
          </a:p>
          <a:p>
            <a:endParaRPr lang="ru-RU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115888"/>
            <a:ext cx="23050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8" y="320975"/>
            <a:ext cx="8229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Подмярка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19.1 –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Помощ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подготвителни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дейности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67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9258BA-45A7-4EE9-BA33-A9F6F3D23514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bg-BG"/>
          </a:p>
        </p:txBody>
      </p:sp>
      <p:sp>
        <p:nvSpPr>
          <p:cNvPr id="28676" name="TextBox 2"/>
          <p:cNvSpPr txBox="1">
            <a:spLocks noChangeArrowheads="1"/>
          </p:cNvSpPr>
          <p:nvPr/>
        </p:nvSpPr>
        <p:spPr bwMode="auto">
          <a:xfrm>
            <a:off x="529208" y="1196752"/>
            <a:ext cx="8208962" cy="1111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1400" b="1" dirty="0" smtClean="0"/>
              <a:t>1.5. Създаване </a:t>
            </a:r>
            <a:r>
              <a:rPr lang="bg-BG" sz="1400" b="1" dirty="0"/>
              <a:t>на електронна </a:t>
            </a:r>
            <a:r>
              <a:rPr lang="bg-BG" sz="1400" b="1" dirty="0" smtClean="0"/>
              <a:t>страница;</a:t>
            </a:r>
          </a:p>
          <a:p>
            <a:r>
              <a:rPr lang="bg-BG" sz="1400" dirty="0"/>
              <a:t>Създаване на електронна страница (за бенефициенти, които не са изпълнявали стратегия за местно развитие през периода 2007 - 2013 г</a:t>
            </a:r>
            <a:r>
              <a:rPr lang="bg-BG" sz="1400" dirty="0" smtClean="0"/>
              <a:t>.)</a:t>
            </a:r>
          </a:p>
          <a:p>
            <a:endParaRPr lang="bg-BG" sz="1400" dirty="0" smtClean="0"/>
          </a:p>
          <a:p>
            <a:r>
              <a:rPr lang="bg-BG" sz="1400" b="1" dirty="0" smtClean="0"/>
              <a:t>1.6. </a:t>
            </a:r>
            <a:r>
              <a:rPr lang="bg-BG" sz="1400" b="1" dirty="0"/>
              <a:t>Поддържане на електронна </a:t>
            </a:r>
            <a:r>
              <a:rPr lang="bg-BG" sz="1400" b="1" dirty="0" smtClean="0"/>
              <a:t>страница;</a:t>
            </a:r>
          </a:p>
          <a:p>
            <a:endParaRPr lang="bg-BG" sz="1400" dirty="0"/>
          </a:p>
          <a:p>
            <a:r>
              <a:rPr lang="bg-BG" sz="1400" b="1" dirty="0" smtClean="0"/>
              <a:t>1.7. </a:t>
            </a:r>
            <a:r>
              <a:rPr lang="bg-BG" sz="1400" b="1" dirty="0"/>
              <a:t>Публикуване на информация по проекта в регионални </a:t>
            </a:r>
            <a:r>
              <a:rPr lang="bg-BG" sz="1400" b="1" dirty="0" smtClean="0"/>
              <a:t>медии;</a:t>
            </a:r>
          </a:p>
          <a:p>
            <a:r>
              <a:rPr lang="bg-BG" sz="1400" dirty="0" smtClean="0"/>
              <a:t>Публикациите </a:t>
            </a:r>
            <a:r>
              <a:rPr lang="bg-BG" sz="1400" dirty="0"/>
              <a:t>и излъчвания в регионални </a:t>
            </a:r>
            <a:r>
              <a:rPr lang="bg-BG" sz="1400" dirty="0" smtClean="0"/>
              <a:t>медии ще бъдат 6 на брой.</a:t>
            </a:r>
          </a:p>
          <a:p>
            <a:endParaRPr lang="bg-BG" sz="1400" dirty="0"/>
          </a:p>
          <a:p>
            <a:endParaRPr lang="bg-BG" sz="1400" dirty="0"/>
          </a:p>
          <a:p>
            <a:r>
              <a:rPr lang="bg-BG" sz="1400" dirty="0"/>
              <a:t>В изпълнение на  </a:t>
            </a:r>
            <a:r>
              <a:rPr lang="bg-BG" sz="1400" dirty="0" smtClean="0"/>
              <a:t>Дейност 2 </a:t>
            </a:r>
            <a:r>
              <a:rPr lang="bg-BG" sz="1400" b="1" dirty="0"/>
              <a:t>Обучение на екипа на МИГ, в т.ч. представители на партньорите и местни </a:t>
            </a:r>
            <a:r>
              <a:rPr lang="bg-BG" sz="1400" b="1" dirty="0" smtClean="0"/>
              <a:t>лидери </a:t>
            </a:r>
            <a:r>
              <a:rPr lang="bg-BG" sz="1400" dirty="0" smtClean="0"/>
              <a:t>ще бъдат осъществени следните д-</a:t>
            </a:r>
            <a:r>
              <a:rPr lang="bg-BG" sz="1400" dirty="0" err="1" smtClean="0"/>
              <a:t>сти</a:t>
            </a:r>
            <a:r>
              <a:rPr lang="bg-BG" sz="1400" dirty="0" smtClean="0"/>
              <a:t> :</a:t>
            </a:r>
          </a:p>
          <a:p>
            <a:r>
              <a:rPr lang="bg-BG" sz="1400" b="1" dirty="0" smtClean="0"/>
              <a:t>2.1. </a:t>
            </a:r>
            <a:r>
              <a:rPr lang="bg-BG" sz="1400" b="1" dirty="0"/>
              <a:t>Обучение на екипа на МИГ, вкл. представители на </a:t>
            </a:r>
            <a:r>
              <a:rPr lang="bg-BG" sz="1400" b="1" dirty="0" smtClean="0"/>
              <a:t>партньорите;</a:t>
            </a:r>
          </a:p>
          <a:p>
            <a:r>
              <a:rPr lang="bg-BG" sz="1400" b="1" dirty="0" smtClean="0"/>
              <a:t>2.2. </a:t>
            </a:r>
            <a:r>
              <a:rPr lang="bg-BG" sz="1400" b="1" dirty="0"/>
              <a:t>Обучение на местни </a:t>
            </a:r>
            <a:r>
              <a:rPr lang="bg-BG" sz="1400" b="1" dirty="0" smtClean="0"/>
              <a:t>лидери;</a:t>
            </a:r>
          </a:p>
          <a:p>
            <a:endParaRPr lang="bg-BG" sz="1400" dirty="0"/>
          </a:p>
          <a:p>
            <a:r>
              <a:rPr lang="bg-BG" sz="1400" dirty="0"/>
              <a:t>В изпълнение на  </a:t>
            </a:r>
            <a:r>
              <a:rPr lang="bg-BG" sz="1400" b="1" dirty="0" smtClean="0"/>
              <a:t>Дейност 3 </a:t>
            </a:r>
            <a:r>
              <a:rPr lang="bg-BG" sz="1400" b="1" dirty="0"/>
              <a:t>Проучване и анализ на </a:t>
            </a:r>
            <a:r>
              <a:rPr lang="bg-BG" sz="1400" b="1" dirty="0" smtClean="0"/>
              <a:t>територията </a:t>
            </a:r>
            <a:r>
              <a:rPr lang="bg-BG" sz="1400" dirty="0"/>
              <a:t>ще бъдат осъществени следните </a:t>
            </a:r>
            <a:r>
              <a:rPr lang="bg-BG" sz="1400" dirty="0" smtClean="0"/>
              <a:t>дейности :</a:t>
            </a:r>
          </a:p>
          <a:p>
            <a:r>
              <a:rPr lang="bg-BG" sz="1400" b="1" dirty="0" smtClean="0"/>
              <a:t>3.1. </a:t>
            </a:r>
            <a:r>
              <a:rPr lang="bg-BG" sz="1400" b="1" dirty="0"/>
              <a:t>Проучване и </a:t>
            </a:r>
            <a:r>
              <a:rPr lang="bg-BG" sz="1400" b="1" dirty="0" smtClean="0"/>
              <a:t>анализ на територията </a:t>
            </a:r>
            <a:r>
              <a:rPr lang="bg-BG" sz="1400" dirty="0" smtClean="0"/>
              <a:t>– 2 броя</a:t>
            </a:r>
          </a:p>
          <a:p>
            <a:r>
              <a:rPr lang="bg-BG" sz="1400" dirty="0" smtClean="0"/>
              <a:t>Извършването на проучване и анализ на пазара, средата, настроенията, участниците, създаване на база данни и т.н. ще бъдат 2 броя.</a:t>
            </a:r>
          </a:p>
          <a:p>
            <a:endParaRPr lang="bg-BG" sz="1400" dirty="0"/>
          </a:p>
          <a:p>
            <a:endParaRPr lang="bg-BG" sz="1400" dirty="0"/>
          </a:p>
          <a:p>
            <a:endParaRPr lang="bg-BG" sz="1400" dirty="0"/>
          </a:p>
          <a:p>
            <a:endParaRPr lang="bg-BG" sz="1400" dirty="0" smtClean="0"/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63" y="115888"/>
            <a:ext cx="2305050" cy="7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298" y="320975"/>
            <a:ext cx="6258510" cy="750571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Подмярка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19.1 –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Помощ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подготвителни</a:t>
            </a:r>
            <a:r>
              <a:rPr lang="ru-RU" sz="24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дейности</a:t>
            </a:r>
            <a:endParaRPr lang="en-US" sz="2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98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6AAC52-C7AD-4E08-B434-7BBD780AEFB2}" type="slidenum">
              <a:rPr lang="bg-B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bg-BG"/>
          </a:p>
        </p:txBody>
      </p:sp>
      <p:sp>
        <p:nvSpPr>
          <p:cNvPr id="29700" name="TextBox 2"/>
          <p:cNvSpPr txBox="1">
            <a:spLocks noChangeArrowheads="1"/>
          </p:cNvSpPr>
          <p:nvPr/>
        </p:nvSpPr>
        <p:spPr bwMode="auto">
          <a:xfrm>
            <a:off x="683568" y="1986508"/>
            <a:ext cx="7746084" cy="677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bg-BG" sz="1400" dirty="0" smtClean="0"/>
          </a:p>
          <a:p>
            <a:endParaRPr lang="bg-BG" sz="1400" dirty="0"/>
          </a:p>
          <a:p>
            <a:r>
              <a:rPr lang="bg-BG" sz="1400" dirty="0"/>
              <a:t>В изпълнение на  </a:t>
            </a:r>
            <a:r>
              <a:rPr lang="bg-BG" sz="1400" dirty="0" smtClean="0"/>
              <a:t>Дейност 4 </a:t>
            </a:r>
            <a:r>
              <a:rPr lang="bg-BG" sz="1400" b="1" dirty="0" smtClean="0"/>
              <a:t>Разходи</a:t>
            </a:r>
            <a:r>
              <a:rPr lang="bg-BG" sz="1400" b="1" dirty="0"/>
              <a:t>, свързани с подготовка на </a:t>
            </a:r>
            <a:r>
              <a:rPr lang="bg-BG" sz="1400" b="1" dirty="0" smtClean="0"/>
              <a:t>стратегията</a:t>
            </a:r>
            <a:r>
              <a:rPr lang="bg-BG" sz="1400" dirty="0" smtClean="0"/>
              <a:t>  </a:t>
            </a:r>
            <a:r>
              <a:rPr lang="bg-BG" sz="1400" dirty="0"/>
              <a:t>ще бъдат осъществени следните д-</a:t>
            </a:r>
            <a:r>
              <a:rPr lang="bg-BG" sz="1400" dirty="0" err="1"/>
              <a:t>сти</a:t>
            </a:r>
            <a:r>
              <a:rPr lang="bg-BG" sz="1400" dirty="0"/>
              <a:t> </a:t>
            </a:r>
            <a:r>
              <a:rPr lang="bg-BG" sz="1400" dirty="0" smtClean="0"/>
              <a:t>:</a:t>
            </a:r>
          </a:p>
          <a:p>
            <a:r>
              <a:rPr lang="bg-BG" sz="1400" dirty="0" smtClean="0"/>
              <a:t>4.</a:t>
            </a:r>
            <a:r>
              <a:rPr lang="bg-BG" sz="1400" b="1" dirty="0" smtClean="0"/>
              <a:t>1. </a:t>
            </a:r>
            <a:r>
              <a:rPr lang="bg-BG" sz="1400" b="1" dirty="0"/>
              <a:t>Работна среща, </a:t>
            </a:r>
            <a:r>
              <a:rPr lang="bg-BG" sz="1400" dirty="0"/>
              <a:t>свързана с консултиране за подготовка на </a:t>
            </a:r>
            <a:r>
              <a:rPr lang="bg-BG" sz="1400" dirty="0" smtClean="0"/>
              <a:t>стратегията;</a:t>
            </a:r>
          </a:p>
          <a:p>
            <a:pPr algn="just"/>
            <a:r>
              <a:rPr lang="bg-BG" sz="1400" dirty="0"/>
              <a:t>Провеждане на еднодневна работна за консултиране подготовката на стратегията среща за най-малко 10 </a:t>
            </a:r>
            <a:r>
              <a:rPr lang="bg-BG" sz="1400" dirty="0" smtClean="0"/>
              <a:t>участници</a:t>
            </a:r>
          </a:p>
          <a:p>
            <a:r>
              <a:rPr lang="bg-BG" sz="1400" b="1" dirty="0" smtClean="0"/>
              <a:t>4.2. </a:t>
            </a:r>
            <a:r>
              <a:rPr lang="bg-BG" sz="1400" b="1" dirty="0"/>
              <a:t>Извършване на експертна </a:t>
            </a:r>
            <a:r>
              <a:rPr lang="bg-BG" sz="1400" b="1" dirty="0" smtClean="0"/>
              <a:t>работа</a:t>
            </a:r>
          </a:p>
          <a:p>
            <a:r>
              <a:rPr lang="bg-BG" sz="1400" dirty="0"/>
              <a:t>Извършване на разходи за консултанти - експерти, свързани с консултиране за подготовка на </a:t>
            </a:r>
            <a:r>
              <a:rPr lang="bg-BG" sz="1400" dirty="0" smtClean="0"/>
              <a:t>стратегията.</a:t>
            </a:r>
          </a:p>
          <a:p>
            <a:r>
              <a:rPr lang="bg-BG" sz="1400" b="1" dirty="0" smtClean="0"/>
              <a:t>4.3. </a:t>
            </a:r>
            <a:r>
              <a:rPr lang="bg-BG" sz="1400" b="1" dirty="0"/>
              <a:t>Информационни срещи, </a:t>
            </a:r>
            <a:r>
              <a:rPr lang="bg-BG" sz="1400" dirty="0"/>
              <a:t>свързани с консултиране с местната </a:t>
            </a:r>
            <a:r>
              <a:rPr lang="bg-BG" sz="1400" dirty="0" smtClean="0"/>
              <a:t>общност;</a:t>
            </a:r>
          </a:p>
          <a:p>
            <a:r>
              <a:rPr lang="bg-BG" sz="1400" dirty="0" smtClean="0"/>
              <a:t>Ще бъдат проведени  3 броя еднодневни информационни срещи за консултиране с местната общност за най – малко 20 участника</a:t>
            </a:r>
          </a:p>
          <a:p>
            <a:r>
              <a:rPr lang="bg-BG" sz="1400" b="1" dirty="0" smtClean="0"/>
              <a:t>4.4. </a:t>
            </a:r>
            <a:r>
              <a:rPr lang="bg-BG" sz="1400" b="1" dirty="0"/>
              <a:t>Обществено </a:t>
            </a:r>
            <a:r>
              <a:rPr lang="bg-BG" sz="1400" b="1" dirty="0" smtClean="0"/>
              <a:t>обсъждане;</a:t>
            </a:r>
          </a:p>
          <a:p>
            <a:r>
              <a:rPr lang="bg-BG" sz="1400" dirty="0"/>
              <a:t>Провеждане на обществено обсъждане на разработваната стратегия за </a:t>
            </a:r>
            <a:r>
              <a:rPr lang="bg-BG" sz="1400" dirty="0" smtClean="0"/>
              <a:t>ВОМР ще бъдат проведени</a:t>
            </a:r>
            <a:r>
              <a:rPr lang="bg-BG" sz="1400" dirty="0" smtClean="0">
                <a:solidFill>
                  <a:srgbClr val="FF0000"/>
                </a:solidFill>
              </a:rPr>
              <a:t> 2 </a:t>
            </a:r>
            <a:r>
              <a:rPr lang="bg-BG" sz="1400" dirty="0" smtClean="0"/>
              <a:t>на брой </a:t>
            </a:r>
            <a:r>
              <a:rPr lang="bg-BG" sz="1400" dirty="0" smtClean="0">
                <a:solidFill>
                  <a:srgbClr val="FF0000"/>
                </a:solidFill>
              </a:rPr>
              <a:t>???</a:t>
            </a:r>
            <a:endParaRPr lang="bg-BG" sz="1400" dirty="0" smtClean="0"/>
          </a:p>
          <a:p>
            <a:pPr algn="ctr"/>
            <a:endParaRPr lang="bg-BG" sz="1600" b="1" dirty="0"/>
          </a:p>
          <a:p>
            <a:pPr algn="ctr"/>
            <a:r>
              <a:rPr lang="bg-BG" sz="1600" b="1" dirty="0" smtClean="0"/>
              <a:t>РАЗЧИТАМЕ НА ВАШЕТО АКТИВНО УЧАСТИЕ И СЪДЕЙСТВИЕ !</a:t>
            </a:r>
            <a:endParaRPr lang="bg-BG" sz="1600" b="1" dirty="0"/>
          </a:p>
          <a:p>
            <a:endParaRPr lang="bg-BG" sz="1400" dirty="0" smtClean="0"/>
          </a:p>
          <a:p>
            <a:endParaRPr lang="bg-BG" sz="1400" dirty="0"/>
          </a:p>
          <a:p>
            <a:endParaRPr lang="bg-BG" sz="1400" dirty="0" smtClean="0"/>
          </a:p>
          <a:p>
            <a:endParaRPr lang="bg-BG" sz="1400" b="1" u="sng" dirty="0">
              <a:cs typeface="Arial" charset="0"/>
            </a:endParaRPr>
          </a:p>
          <a:p>
            <a:endParaRPr lang="bg-BG" sz="1400" b="1" u="sng" dirty="0" smtClean="0">
              <a:cs typeface="Arial" charset="0"/>
            </a:endParaRPr>
          </a:p>
          <a:p>
            <a:endParaRPr lang="bg-BG" sz="1400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  <a:p>
            <a:endParaRPr lang="bg-BG" sz="2000" b="1" u="sng" dirty="0" smtClean="0">
              <a:cs typeface="Arial" charset="0"/>
            </a:endParaRPr>
          </a:p>
          <a:p>
            <a:endParaRPr lang="bg-BG" sz="2000" b="1" u="sng" dirty="0"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2870</TotalTime>
  <Words>674</Words>
  <Application>Microsoft Office PowerPoint</Application>
  <PresentationFormat>On-screen Show (4:3)</PresentationFormat>
  <Paragraphs>98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Solstice</vt:lpstr>
      <vt:lpstr>  Представяне на проект по подмярка 19.1.  „Помощ при подготвителни дейности“  от Програмата за развитие  на селските райони 2014 – 2020г. </vt:lpstr>
      <vt:lpstr> Подмярка 19.1 – Помощ за подготвителни дейности</vt:lpstr>
      <vt:lpstr>Подмярка 19.1 – Помощ за подготвителни дейности</vt:lpstr>
      <vt:lpstr>Подмярка 19.1 – Помощ за подготвителни дейности</vt:lpstr>
      <vt:lpstr>Подмярка 19.1 – Помощ за подготвителни дейности</vt:lpstr>
      <vt:lpstr>Подмярка 19.1 – Помощ за подготвителни дейности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Водено от общността местно развитие</dc:title>
  <dc:creator>Marina Brakalova</dc:creator>
  <cp:lastModifiedBy>MIG</cp:lastModifiedBy>
  <cp:revision>408</cp:revision>
  <cp:lastPrinted>2014-11-07T08:02:08Z</cp:lastPrinted>
  <dcterms:created xsi:type="dcterms:W3CDTF">2014-09-25T21:09:35Z</dcterms:created>
  <dcterms:modified xsi:type="dcterms:W3CDTF">2016-10-11T11:10:08Z</dcterms:modified>
</cp:coreProperties>
</file>